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0"/>
  </p:notesMasterIdLst>
  <p:sldIdLst>
    <p:sldId id="262" r:id="rId2"/>
    <p:sldId id="284" r:id="rId3"/>
    <p:sldId id="557" r:id="rId4"/>
    <p:sldId id="496" r:id="rId5"/>
    <p:sldId id="269" r:id="rId6"/>
    <p:sldId id="270" r:id="rId7"/>
    <p:sldId id="271" r:id="rId8"/>
    <p:sldId id="280" r:id="rId9"/>
    <p:sldId id="272" r:id="rId10"/>
    <p:sldId id="551" r:id="rId11"/>
    <p:sldId id="273" r:id="rId12"/>
    <p:sldId id="274" r:id="rId13"/>
    <p:sldId id="558" r:id="rId14"/>
    <p:sldId id="275" r:id="rId15"/>
    <p:sldId id="276" r:id="rId16"/>
    <p:sldId id="523" r:id="rId17"/>
    <p:sldId id="278" r:id="rId18"/>
    <p:sldId id="279" r:id="rId19"/>
  </p:sldIdLst>
  <p:sldSz cx="12192000" cy="6858000"/>
  <p:notesSz cx="6669088" cy="9926638"/>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denka Gazvoda" initials="ZG" lastIdx="5" clrIdx="0">
    <p:extLst>
      <p:ext uri="{19B8F6BF-5375-455C-9EA6-DF929625EA0E}">
        <p15:presenceInfo xmlns:p15="http://schemas.microsoft.com/office/powerpoint/2012/main" userId="S-1-5-21-1870536958-564727099-184960113-122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40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3" autoAdjust="0"/>
    <p:restoredTop sz="94605" autoAdjust="0"/>
  </p:normalViewPr>
  <p:slideViewPr>
    <p:cSldViewPr snapToGrid="0">
      <p:cViewPr varScale="1">
        <p:scale>
          <a:sx n="81" d="100"/>
          <a:sy n="81" d="100"/>
        </p:scale>
        <p:origin x="778" y="62"/>
      </p:cViewPr>
      <p:guideLst>
        <p:guide orient="horz" pos="2160"/>
        <p:guide pos="3840"/>
      </p:guideLst>
    </p:cSldViewPr>
  </p:slideViewPr>
  <p:outlineViewPr>
    <p:cViewPr>
      <p:scale>
        <a:sx n="33" d="100"/>
        <a:sy n="33" d="100"/>
      </p:scale>
      <p:origin x="0" y="-7253"/>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Ograda datuma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B0A9B2E5-11C4-4B65-842A-CEB0F880BFCE}" type="datetimeFigureOut">
              <a:rPr lang="en-GB" smtClean="0"/>
              <a:t>27/02/2020</a:t>
            </a:fld>
            <a:endParaRPr lang="en-GB"/>
          </a:p>
        </p:txBody>
      </p:sp>
      <p:sp>
        <p:nvSpPr>
          <p:cNvPr id="4" name="Ograda stranske slike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Ograda opomb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6" name="Ograda noge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Ograda številke diapozitiva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11330BB1-290C-4993-B317-CF7C80B2924C}" type="slidenum">
              <a:rPr lang="en-GB" smtClean="0"/>
              <a:t>‹#›</a:t>
            </a:fld>
            <a:endParaRPr lang="en-GB"/>
          </a:p>
        </p:txBody>
      </p:sp>
    </p:spTree>
    <p:extLst>
      <p:ext uri="{BB962C8B-B14F-4D97-AF65-F5344CB8AC3E}">
        <p14:creationId xmlns:p14="http://schemas.microsoft.com/office/powerpoint/2010/main" val="3375292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17F7F-AACD-44AC-AE45-4B3A9D462253}"/>
              </a:ext>
            </a:extLst>
          </p:cNvPr>
          <p:cNvSpPr>
            <a:spLocks noGrp="1"/>
          </p:cNvSpPr>
          <p:nvPr>
            <p:ph type="ctrTitle" hasCustomPrompt="1"/>
          </p:nvPr>
        </p:nvSpPr>
        <p:spPr>
          <a:xfrm>
            <a:off x="4443570" y="1477963"/>
            <a:ext cx="6859430" cy="2387600"/>
          </a:xfrm>
        </p:spPr>
        <p:txBody>
          <a:bodyPr anchor="b"/>
          <a:lstStyle>
            <a:lvl1pPr algn="ctr">
              <a:defRPr sz="6000">
                <a:latin typeface="Roboto Slab" pitchFamily="2" charset="0"/>
                <a:ea typeface="Roboto Slab" pitchFamily="2" charset="0"/>
                <a:cs typeface="Open Sans" panose="020B0606030504020204" pitchFamily="34" charset="0"/>
              </a:defRPr>
            </a:lvl1pPr>
          </a:lstStyle>
          <a:p>
            <a:r>
              <a:rPr lang="sl-SI" dirty="0"/>
              <a:t>Naslov predavanja</a:t>
            </a:r>
          </a:p>
        </p:txBody>
      </p:sp>
      <p:sp>
        <p:nvSpPr>
          <p:cNvPr id="3" name="Subtitle 2">
            <a:extLst>
              <a:ext uri="{FF2B5EF4-FFF2-40B4-BE49-F238E27FC236}">
                <a16:creationId xmlns:a16="http://schemas.microsoft.com/office/drawing/2014/main" id="{8BCF3392-5C7C-4526-B376-9ABF0EE95D40}"/>
              </a:ext>
            </a:extLst>
          </p:cNvPr>
          <p:cNvSpPr>
            <a:spLocks noGrp="1"/>
          </p:cNvSpPr>
          <p:nvPr>
            <p:ph type="subTitle" idx="1" hasCustomPrompt="1"/>
          </p:nvPr>
        </p:nvSpPr>
        <p:spPr>
          <a:xfrm>
            <a:off x="4443570" y="4254500"/>
            <a:ext cx="6859430" cy="1358900"/>
          </a:xfrm>
        </p:spPr>
        <p:txBody>
          <a:bodyPr/>
          <a:lstStyle>
            <a:lvl1pPr marL="0" indent="0" algn="ctr">
              <a:buNone/>
              <a:defRPr sz="240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dirty="0"/>
              <a:t>Predavatelj: ime in priimek</a:t>
            </a:r>
          </a:p>
        </p:txBody>
      </p:sp>
    </p:spTree>
    <p:extLst>
      <p:ext uri="{BB962C8B-B14F-4D97-AF65-F5344CB8AC3E}">
        <p14:creationId xmlns:p14="http://schemas.microsoft.com/office/powerpoint/2010/main" val="4185568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04CF9-6DB2-40B0-A964-2825341A4675}"/>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BAD14B1B-D32D-4F7D-ACB0-70740EAD8F1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F1CAFAFA-3575-4827-89AF-3BB430C68089}"/>
              </a:ext>
            </a:extLst>
          </p:cNvPr>
          <p:cNvSpPr>
            <a:spLocks noGrp="1"/>
          </p:cNvSpPr>
          <p:nvPr>
            <p:ph type="dt" sz="half" idx="10"/>
          </p:nvPr>
        </p:nvSpPr>
        <p:spPr/>
        <p:txBody>
          <a:bodyPr/>
          <a:lstStyle/>
          <a:p>
            <a:fld id="{0D00B8BF-F3EF-4B66-AF13-E43AE433DE2A}" type="datetimeFigureOut">
              <a:rPr lang="sl-SI" smtClean="0"/>
              <a:t>27.2.2020</a:t>
            </a:fld>
            <a:endParaRPr lang="sl-SI"/>
          </a:p>
        </p:txBody>
      </p:sp>
      <p:sp>
        <p:nvSpPr>
          <p:cNvPr id="5" name="Footer Placeholder 4">
            <a:extLst>
              <a:ext uri="{FF2B5EF4-FFF2-40B4-BE49-F238E27FC236}">
                <a16:creationId xmlns:a16="http://schemas.microsoft.com/office/drawing/2014/main" id="{A1655151-9DAA-4373-9964-528C64337D67}"/>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ED10B1C7-F36A-417C-96B6-3F07076306F4}"/>
              </a:ext>
            </a:extLst>
          </p:cNvPr>
          <p:cNvSpPr>
            <a:spLocks noGrp="1"/>
          </p:cNvSpPr>
          <p:nvPr>
            <p:ph type="sldNum" sz="quarter" idx="12"/>
          </p:nvPr>
        </p:nvSpPr>
        <p:spPr/>
        <p:txBody>
          <a:bodyPr/>
          <a:lstStyle/>
          <a:p>
            <a:fld id="{3941435B-846E-480F-A3DB-687CFB9A63C2}" type="slidenum">
              <a:rPr lang="sl-SI" smtClean="0"/>
              <a:t>‹#›</a:t>
            </a:fld>
            <a:endParaRPr lang="sl-SI"/>
          </a:p>
        </p:txBody>
      </p:sp>
    </p:spTree>
    <p:extLst>
      <p:ext uri="{BB962C8B-B14F-4D97-AF65-F5344CB8AC3E}">
        <p14:creationId xmlns:p14="http://schemas.microsoft.com/office/powerpoint/2010/main" val="884551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FCBA-0C9A-4190-8D59-660F6206FB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2D025FAF-34A6-491C-A109-85522D55936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D1A2B637-BD97-4549-8CA3-83790D98C4FB}"/>
              </a:ext>
            </a:extLst>
          </p:cNvPr>
          <p:cNvSpPr>
            <a:spLocks noGrp="1"/>
          </p:cNvSpPr>
          <p:nvPr>
            <p:ph type="dt" sz="half" idx="10"/>
          </p:nvPr>
        </p:nvSpPr>
        <p:spPr/>
        <p:txBody>
          <a:bodyPr/>
          <a:lstStyle/>
          <a:p>
            <a:fld id="{0D00B8BF-F3EF-4B66-AF13-E43AE433DE2A}" type="datetimeFigureOut">
              <a:rPr lang="sl-SI" smtClean="0"/>
              <a:t>27.2.2020</a:t>
            </a:fld>
            <a:endParaRPr lang="sl-SI"/>
          </a:p>
        </p:txBody>
      </p:sp>
      <p:sp>
        <p:nvSpPr>
          <p:cNvPr id="5" name="Footer Placeholder 4">
            <a:extLst>
              <a:ext uri="{FF2B5EF4-FFF2-40B4-BE49-F238E27FC236}">
                <a16:creationId xmlns:a16="http://schemas.microsoft.com/office/drawing/2014/main" id="{C6019104-E343-49FB-A334-5026BD2D00A1}"/>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5CBBCB09-89BA-4B6C-AAF6-E4434495F172}"/>
              </a:ext>
            </a:extLst>
          </p:cNvPr>
          <p:cNvSpPr>
            <a:spLocks noGrp="1"/>
          </p:cNvSpPr>
          <p:nvPr>
            <p:ph type="sldNum" sz="quarter" idx="12"/>
          </p:nvPr>
        </p:nvSpPr>
        <p:spPr/>
        <p:txBody>
          <a:bodyPr/>
          <a:lstStyle/>
          <a:p>
            <a:fld id="{3941435B-846E-480F-A3DB-687CFB9A63C2}" type="slidenum">
              <a:rPr lang="sl-SI" smtClean="0"/>
              <a:t>‹#›</a:t>
            </a:fld>
            <a:endParaRPr lang="sl-SI"/>
          </a:p>
        </p:txBody>
      </p:sp>
    </p:spTree>
    <p:extLst>
      <p:ext uri="{BB962C8B-B14F-4D97-AF65-F5344CB8AC3E}">
        <p14:creationId xmlns:p14="http://schemas.microsoft.com/office/powerpoint/2010/main" val="524636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ABE9726F-7D69-46B8-9E74-71B081C6CFF6}"/>
              </a:ext>
            </a:extLst>
          </p:cNvPr>
          <p:cNvSpPr/>
          <p:nvPr userDrawn="1"/>
        </p:nvSpPr>
        <p:spPr>
          <a:xfrm>
            <a:off x="0" y="6597650"/>
            <a:ext cx="12192000" cy="2603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sz="1350"/>
          </a:p>
        </p:txBody>
      </p:sp>
      <p:sp>
        <p:nvSpPr>
          <p:cNvPr id="7" name="Title Placeholder 1"/>
          <p:cNvSpPr>
            <a:spLocks noGrp="1"/>
          </p:cNvSpPr>
          <p:nvPr>
            <p:ph type="title"/>
          </p:nvPr>
        </p:nvSpPr>
        <p:spPr>
          <a:xfrm>
            <a:off x="0" y="200177"/>
            <a:ext cx="12192000" cy="775778"/>
          </a:xfrm>
          <a:prstGeom prst="rect">
            <a:avLst/>
          </a:prstGeom>
        </p:spPr>
        <p:txBody>
          <a:bodyPr rtlCol="0">
            <a:normAutofit/>
          </a:bodyPr>
          <a:lstStyle>
            <a:lvl1pPr algn="ctr">
              <a:defRPr sz="3600" b="1">
                <a:solidFill>
                  <a:schemeClr val="tx1">
                    <a:lumMod val="65000"/>
                    <a:lumOff val="35000"/>
                  </a:schemeClr>
                </a:solidFill>
              </a:defRPr>
            </a:lvl1pPr>
          </a:lstStyle>
          <a:p>
            <a:r>
              <a:rPr lang="en-US" dirty="0"/>
              <a:t>Click to edit Master title style</a:t>
            </a:r>
          </a:p>
        </p:txBody>
      </p:sp>
      <p:sp>
        <p:nvSpPr>
          <p:cNvPr id="10" name="텍스트 개체 틀 2">
            <a:extLst>
              <a:ext uri="{FF2B5EF4-FFF2-40B4-BE49-F238E27FC236}">
                <a16:creationId xmlns:a16="http://schemas.microsoft.com/office/drawing/2014/main" id="{BEA53C6E-B822-48C1-AE43-123E9E431F64}"/>
              </a:ext>
            </a:extLst>
          </p:cNvPr>
          <p:cNvSpPr>
            <a:spLocks noGrp="1"/>
          </p:cNvSpPr>
          <p:nvPr>
            <p:ph type="body" sz="quarter" idx="41"/>
          </p:nvPr>
        </p:nvSpPr>
        <p:spPr>
          <a:xfrm>
            <a:off x="0" y="1005383"/>
            <a:ext cx="12192000" cy="419379"/>
          </a:xfrm>
          <a:prstGeom prst="rect">
            <a:avLst/>
          </a:prstGeom>
        </p:spPr>
        <p:txBody>
          <a:bodyPr anchor="ctr"/>
          <a:lstStyle>
            <a:lvl1pPr marL="0" marR="0" indent="0" algn="ctr" defTabSz="685800" rtl="0" eaLnBrk="1" fontAlgn="auto" latinLnBrk="1" hangingPunct="1">
              <a:lnSpc>
                <a:spcPct val="90000"/>
              </a:lnSpc>
              <a:spcBef>
                <a:spcPts val="750"/>
              </a:spcBef>
              <a:spcAft>
                <a:spcPts val="0"/>
              </a:spcAft>
              <a:buClrTx/>
              <a:buSzTx/>
              <a:buFontTx/>
              <a:buNone/>
              <a:tabLst/>
              <a:defRPr sz="1800" b="0">
                <a:solidFill>
                  <a:schemeClr val="tx1">
                    <a:lumMod val="65000"/>
                    <a:lumOff val="35000"/>
                  </a:schemeClr>
                </a:solidFill>
              </a:defRPr>
            </a:lvl1pPr>
          </a:lstStyle>
          <a:p>
            <a:pPr lvl="0"/>
            <a:r>
              <a:rPr lang="sl-SI" altLang="ko-KR"/>
              <a:t>Kliknite za urejanje slogov besedila matrice</a:t>
            </a:r>
          </a:p>
        </p:txBody>
      </p:sp>
    </p:spTree>
    <p:extLst>
      <p:ext uri="{BB962C8B-B14F-4D97-AF65-F5344CB8AC3E}">
        <p14:creationId xmlns:p14="http://schemas.microsoft.com/office/powerpoint/2010/main" val="2695042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AD564-8FD4-4768-A88E-91E31380B0B2}"/>
              </a:ext>
            </a:extLst>
          </p:cNvPr>
          <p:cNvSpPr>
            <a:spLocks noGrp="1"/>
          </p:cNvSpPr>
          <p:nvPr>
            <p:ph type="title" hasCustomPrompt="1"/>
          </p:nvPr>
        </p:nvSpPr>
        <p:spPr>
          <a:xfrm>
            <a:off x="1384300" y="365125"/>
            <a:ext cx="9969500" cy="1325563"/>
          </a:xfrm>
        </p:spPr>
        <p:txBody>
          <a:bodyPr/>
          <a:lstStyle>
            <a:lvl1pPr>
              <a:defRPr b="1">
                <a:latin typeface="Roboto Slab" pitchFamily="2" charset="0"/>
                <a:ea typeface="Roboto Slab" pitchFamily="2" charset="0"/>
                <a:cs typeface="Open Sans" panose="020B0606030504020204" pitchFamily="34" charset="0"/>
              </a:defRPr>
            </a:lvl1pPr>
          </a:lstStyle>
          <a:p>
            <a:r>
              <a:rPr lang="sl-SI" dirty="0"/>
              <a:t>Naslov</a:t>
            </a:r>
          </a:p>
        </p:txBody>
      </p:sp>
      <p:sp>
        <p:nvSpPr>
          <p:cNvPr id="3" name="Content Placeholder 2">
            <a:extLst>
              <a:ext uri="{FF2B5EF4-FFF2-40B4-BE49-F238E27FC236}">
                <a16:creationId xmlns:a16="http://schemas.microsoft.com/office/drawing/2014/main" id="{273CF72D-412B-4F85-8E7B-96D0207EA6BE}"/>
              </a:ext>
            </a:extLst>
          </p:cNvPr>
          <p:cNvSpPr>
            <a:spLocks noGrp="1"/>
          </p:cNvSpPr>
          <p:nvPr>
            <p:ph idx="1"/>
          </p:nvPr>
        </p:nvSpPr>
        <p:spPr>
          <a:xfrm>
            <a:off x="1384300" y="1825625"/>
            <a:ext cx="9969500" cy="4351338"/>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l-SI" dirty="0"/>
          </a:p>
        </p:txBody>
      </p:sp>
    </p:spTree>
    <p:extLst>
      <p:ext uri="{BB962C8B-B14F-4D97-AF65-F5344CB8AC3E}">
        <p14:creationId xmlns:p14="http://schemas.microsoft.com/office/powerpoint/2010/main" val="2288877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FA885-1C66-4C37-9AD6-7D8B64223A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2243F518-1BD1-498D-91CE-54C062CBFB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9EDC0DA-CD17-4F89-A081-F3D33D08CB3D}"/>
              </a:ext>
            </a:extLst>
          </p:cNvPr>
          <p:cNvSpPr>
            <a:spLocks noGrp="1"/>
          </p:cNvSpPr>
          <p:nvPr>
            <p:ph type="dt" sz="half" idx="10"/>
          </p:nvPr>
        </p:nvSpPr>
        <p:spPr/>
        <p:txBody>
          <a:bodyPr/>
          <a:lstStyle/>
          <a:p>
            <a:fld id="{0D00B8BF-F3EF-4B66-AF13-E43AE433DE2A}" type="datetimeFigureOut">
              <a:rPr lang="sl-SI" smtClean="0"/>
              <a:t>27.2.2020</a:t>
            </a:fld>
            <a:endParaRPr lang="sl-SI"/>
          </a:p>
        </p:txBody>
      </p:sp>
      <p:sp>
        <p:nvSpPr>
          <p:cNvPr id="5" name="Footer Placeholder 4">
            <a:extLst>
              <a:ext uri="{FF2B5EF4-FFF2-40B4-BE49-F238E27FC236}">
                <a16:creationId xmlns:a16="http://schemas.microsoft.com/office/drawing/2014/main" id="{BABB44BA-2A20-4AEC-AE04-1E3CB1105F19}"/>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BE618507-CC70-4AC4-873A-1BEFDA1EA887}"/>
              </a:ext>
            </a:extLst>
          </p:cNvPr>
          <p:cNvSpPr>
            <a:spLocks noGrp="1"/>
          </p:cNvSpPr>
          <p:nvPr>
            <p:ph type="sldNum" sz="quarter" idx="12"/>
          </p:nvPr>
        </p:nvSpPr>
        <p:spPr/>
        <p:txBody>
          <a:bodyPr/>
          <a:lstStyle/>
          <a:p>
            <a:fld id="{3941435B-846E-480F-A3DB-687CFB9A63C2}" type="slidenum">
              <a:rPr lang="sl-SI" smtClean="0"/>
              <a:t>‹#›</a:t>
            </a:fld>
            <a:endParaRPr lang="sl-SI"/>
          </a:p>
        </p:txBody>
      </p:sp>
    </p:spTree>
    <p:extLst>
      <p:ext uri="{BB962C8B-B14F-4D97-AF65-F5344CB8AC3E}">
        <p14:creationId xmlns:p14="http://schemas.microsoft.com/office/powerpoint/2010/main" val="1729141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543E5-4275-4B3A-AC5D-BDFAC4A7010B}"/>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6C2614A2-66DE-4841-AFEA-7DE3EEC36E2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D4E84DDB-6054-448E-8A9E-2995531A3F4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F5F273F9-D7DA-41CF-B9AD-7876BC17210B}"/>
              </a:ext>
            </a:extLst>
          </p:cNvPr>
          <p:cNvSpPr>
            <a:spLocks noGrp="1"/>
          </p:cNvSpPr>
          <p:nvPr>
            <p:ph type="dt" sz="half" idx="10"/>
          </p:nvPr>
        </p:nvSpPr>
        <p:spPr/>
        <p:txBody>
          <a:bodyPr/>
          <a:lstStyle/>
          <a:p>
            <a:fld id="{0D00B8BF-F3EF-4B66-AF13-E43AE433DE2A}" type="datetimeFigureOut">
              <a:rPr lang="sl-SI" smtClean="0"/>
              <a:t>27.2.2020</a:t>
            </a:fld>
            <a:endParaRPr lang="sl-SI"/>
          </a:p>
        </p:txBody>
      </p:sp>
      <p:sp>
        <p:nvSpPr>
          <p:cNvPr id="6" name="Footer Placeholder 5">
            <a:extLst>
              <a:ext uri="{FF2B5EF4-FFF2-40B4-BE49-F238E27FC236}">
                <a16:creationId xmlns:a16="http://schemas.microsoft.com/office/drawing/2014/main" id="{B305B364-3B73-4FB3-9A13-3465E3E85C7A}"/>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id="{955E5EB7-EEE0-4673-81BC-B5A5B3284646}"/>
              </a:ext>
            </a:extLst>
          </p:cNvPr>
          <p:cNvSpPr>
            <a:spLocks noGrp="1"/>
          </p:cNvSpPr>
          <p:nvPr>
            <p:ph type="sldNum" sz="quarter" idx="12"/>
          </p:nvPr>
        </p:nvSpPr>
        <p:spPr/>
        <p:txBody>
          <a:bodyPr/>
          <a:lstStyle/>
          <a:p>
            <a:fld id="{3941435B-846E-480F-A3DB-687CFB9A63C2}" type="slidenum">
              <a:rPr lang="sl-SI" smtClean="0"/>
              <a:t>‹#›</a:t>
            </a:fld>
            <a:endParaRPr lang="sl-SI"/>
          </a:p>
        </p:txBody>
      </p:sp>
    </p:spTree>
    <p:extLst>
      <p:ext uri="{BB962C8B-B14F-4D97-AF65-F5344CB8AC3E}">
        <p14:creationId xmlns:p14="http://schemas.microsoft.com/office/powerpoint/2010/main" val="3033525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F3C87-E44D-4BFF-B85F-50C32B2DC23F}"/>
              </a:ext>
            </a:extLst>
          </p:cNvPr>
          <p:cNvSpPr>
            <a:spLocks noGrp="1"/>
          </p:cNvSpPr>
          <p:nvPr>
            <p:ph type="title"/>
          </p:nvPr>
        </p:nvSpPr>
        <p:spPr>
          <a:xfrm>
            <a:off x="839788" y="365125"/>
            <a:ext cx="105156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E3FF0E03-8367-4035-9A64-7E304EA2DC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8B621CE-434D-49E5-B3D5-75B24204E1D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BD1ABABB-24EF-40F4-BA0E-173909BF6D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9C078A1-5F65-4322-93EB-0778896E683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A1D0E112-2313-40BB-AEB1-274AFCE53115}"/>
              </a:ext>
            </a:extLst>
          </p:cNvPr>
          <p:cNvSpPr>
            <a:spLocks noGrp="1"/>
          </p:cNvSpPr>
          <p:nvPr>
            <p:ph type="dt" sz="half" idx="10"/>
          </p:nvPr>
        </p:nvSpPr>
        <p:spPr/>
        <p:txBody>
          <a:bodyPr/>
          <a:lstStyle/>
          <a:p>
            <a:fld id="{0D00B8BF-F3EF-4B66-AF13-E43AE433DE2A}" type="datetimeFigureOut">
              <a:rPr lang="sl-SI" smtClean="0"/>
              <a:t>27.2.2020</a:t>
            </a:fld>
            <a:endParaRPr lang="sl-SI"/>
          </a:p>
        </p:txBody>
      </p:sp>
      <p:sp>
        <p:nvSpPr>
          <p:cNvPr id="8" name="Footer Placeholder 7">
            <a:extLst>
              <a:ext uri="{FF2B5EF4-FFF2-40B4-BE49-F238E27FC236}">
                <a16:creationId xmlns:a16="http://schemas.microsoft.com/office/drawing/2014/main" id="{6814F0EE-400D-478C-AEA9-63F43D14EB11}"/>
              </a:ext>
            </a:extLst>
          </p:cNvPr>
          <p:cNvSpPr>
            <a:spLocks noGrp="1"/>
          </p:cNvSpPr>
          <p:nvPr>
            <p:ph type="ftr" sz="quarter" idx="11"/>
          </p:nvPr>
        </p:nvSpPr>
        <p:spPr/>
        <p:txBody>
          <a:bodyPr/>
          <a:lstStyle/>
          <a:p>
            <a:endParaRPr lang="sl-SI"/>
          </a:p>
        </p:txBody>
      </p:sp>
      <p:sp>
        <p:nvSpPr>
          <p:cNvPr id="9" name="Slide Number Placeholder 8">
            <a:extLst>
              <a:ext uri="{FF2B5EF4-FFF2-40B4-BE49-F238E27FC236}">
                <a16:creationId xmlns:a16="http://schemas.microsoft.com/office/drawing/2014/main" id="{6EA76D5F-E0AD-4D83-A9D0-8836A5410F7E}"/>
              </a:ext>
            </a:extLst>
          </p:cNvPr>
          <p:cNvSpPr>
            <a:spLocks noGrp="1"/>
          </p:cNvSpPr>
          <p:nvPr>
            <p:ph type="sldNum" sz="quarter" idx="12"/>
          </p:nvPr>
        </p:nvSpPr>
        <p:spPr/>
        <p:txBody>
          <a:bodyPr/>
          <a:lstStyle/>
          <a:p>
            <a:fld id="{3941435B-846E-480F-A3DB-687CFB9A63C2}" type="slidenum">
              <a:rPr lang="sl-SI" smtClean="0"/>
              <a:t>‹#›</a:t>
            </a:fld>
            <a:endParaRPr lang="sl-SI"/>
          </a:p>
        </p:txBody>
      </p:sp>
    </p:spTree>
    <p:extLst>
      <p:ext uri="{BB962C8B-B14F-4D97-AF65-F5344CB8AC3E}">
        <p14:creationId xmlns:p14="http://schemas.microsoft.com/office/powerpoint/2010/main" val="447582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3564E-181D-48B2-98FC-F3BC3C7EE05B}"/>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FB1DCF81-C7F7-4DA3-BEC2-4D2078EE9B29}"/>
              </a:ext>
            </a:extLst>
          </p:cNvPr>
          <p:cNvSpPr>
            <a:spLocks noGrp="1"/>
          </p:cNvSpPr>
          <p:nvPr>
            <p:ph type="dt" sz="half" idx="10"/>
          </p:nvPr>
        </p:nvSpPr>
        <p:spPr/>
        <p:txBody>
          <a:bodyPr/>
          <a:lstStyle/>
          <a:p>
            <a:fld id="{0D00B8BF-F3EF-4B66-AF13-E43AE433DE2A}" type="datetimeFigureOut">
              <a:rPr lang="sl-SI" smtClean="0"/>
              <a:t>27.2.2020</a:t>
            </a:fld>
            <a:endParaRPr lang="sl-SI"/>
          </a:p>
        </p:txBody>
      </p:sp>
      <p:sp>
        <p:nvSpPr>
          <p:cNvPr id="4" name="Footer Placeholder 3">
            <a:extLst>
              <a:ext uri="{FF2B5EF4-FFF2-40B4-BE49-F238E27FC236}">
                <a16:creationId xmlns:a16="http://schemas.microsoft.com/office/drawing/2014/main" id="{F34C8C36-D400-41A5-8756-F5C1C460D685}"/>
              </a:ext>
            </a:extLst>
          </p:cNvPr>
          <p:cNvSpPr>
            <a:spLocks noGrp="1"/>
          </p:cNvSpPr>
          <p:nvPr>
            <p:ph type="ftr" sz="quarter" idx="11"/>
          </p:nvPr>
        </p:nvSpPr>
        <p:spPr/>
        <p:txBody>
          <a:bodyPr/>
          <a:lstStyle/>
          <a:p>
            <a:endParaRPr lang="sl-SI"/>
          </a:p>
        </p:txBody>
      </p:sp>
      <p:sp>
        <p:nvSpPr>
          <p:cNvPr id="5" name="Slide Number Placeholder 4">
            <a:extLst>
              <a:ext uri="{FF2B5EF4-FFF2-40B4-BE49-F238E27FC236}">
                <a16:creationId xmlns:a16="http://schemas.microsoft.com/office/drawing/2014/main" id="{B59F5EF4-BFCA-41E5-ACDD-BF8B796004A8}"/>
              </a:ext>
            </a:extLst>
          </p:cNvPr>
          <p:cNvSpPr>
            <a:spLocks noGrp="1"/>
          </p:cNvSpPr>
          <p:nvPr>
            <p:ph type="sldNum" sz="quarter" idx="12"/>
          </p:nvPr>
        </p:nvSpPr>
        <p:spPr/>
        <p:txBody>
          <a:bodyPr/>
          <a:lstStyle/>
          <a:p>
            <a:fld id="{3941435B-846E-480F-A3DB-687CFB9A63C2}" type="slidenum">
              <a:rPr lang="sl-SI" smtClean="0"/>
              <a:t>‹#›</a:t>
            </a:fld>
            <a:endParaRPr lang="sl-SI"/>
          </a:p>
        </p:txBody>
      </p:sp>
    </p:spTree>
    <p:extLst>
      <p:ext uri="{BB962C8B-B14F-4D97-AF65-F5344CB8AC3E}">
        <p14:creationId xmlns:p14="http://schemas.microsoft.com/office/powerpoint/2010/main" val="1568728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33591F-F09E-44F3-9A2B-8293178D3F82}"/>
              </a:ext>
            </a:extLst>
          </p:cNvPr>
          <p:cNvSpPr>
            <a:spLocks noGrp="1"/>
          </p:cNvSpPr>
          <p:nvPr>
            <p:ph type="dt" sz="half" idx="10"/>
          </p:nvPr>
        </p:nvSpPr>
        <p:spPr/>
        <p:txBody>
          <a:bodyPr/>
          <a:lstStyle/>
          <a:p>
            <a:fld id="{0D00B8BF-F3EF-4B66-AF13-E43AE433DE2A}" type="datetimeFigureOut">
              <a:rPr lang="sl-SI" smtClean="0"/>
              <a:t>27.2.2020</a:t>
            </a:fld>
            <a:endParaRPr lang="sl-SI"/>
          </a:p>
        </p:txBody>
      </p:sp>
      <p:sp>
        <p:nvSpPr>
          <p:cNvPr id="3" name="Footer Placeholder 2">
            <a:extLst>
              <a:ext uri="{FF2B5EF4-FFF2-40B4-BE49-F238E27FC236}">
                <a16:creationId xmlns:a16="http://schemas.microsoft.com/office/drawing/2014/main" id="{76F357D5-C882-4404-AA0B-8FC228F930C7}"/>
              </a:ext>
            </a:extLst>
          </p:cNvPr>
          <p:cNvSpPr>
            <a:spLocks noGrp="1"/>
          </p:cNvSpPr>
          <p:nvPr>
            <p:ph type="ftr" sz="quarter" idx="11"/>
          </p:nvPr>
        </p:nvSpPr>
        <p:spPr/>
        <p:txBody>
          <a:bodyPr/>
          <a:lstStyle/>
          <a:p>
            <a:endParaRPr lang="sl-SI"/>
          </a:p>
        </p:txBody>
      </p:sp>
      <p:sp>
        <p:nvSpPr>
          <p:cNvPr id="4" name="Slide Number Placeholder 3">
            <a:extLst>
              <a:ext uri="{FF2B5EF4-FFF2-40B4-BE49-F238E27FC236}">
                <a16:creationId xmlns:a16="http://schemas.microsoft.com/office/drawing/2014/main" id="{1A5F523E-0810-4506-B6A1-15FBF7752FD0}"/>
              </a:ext>
            </a:extLst>
          </p:cNvPr>
          <p:cNvSpPr>
            <a:spLocks noGrp="1"/>
          </p:cNvSpPr>
          <p:nvPr>
            <p:ph type="sldNum" sz="quarter" idx="12"/>
          </p:nvPr>
        </p:nvSpPr>
        <p:spPr/>
        <p:txBody>
          <a:bodyPr/>
          <a:lstStyle/>
          <a:p>
            <a:fld id="{3941435B-846E-480F-A3DB-687CFB9A63C2}" type="slidenum">
              <a:rPr lang="sl-SI" smtClean="0"/>
              <a:t>‹#›</a:t>
            </a:fld>
            <a:endParaRPr lang="sl-SI"/>
          </a:p>
        </p:txBody>
      </p:sp>
    </p:spTree>
    <p:extLst>
      <p:ext uri="{BB962C8B-B14F-4D97-AF65-F5344CB8AC3E}">
        <p14:creationId xmlns:p14="http://schemas.microsoft.com/office/powerpoint/2010/main" val="2376654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5BB0B-8BF0-4D7C-8150-6E157BDF9B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DE65CE76-107D-41AD-B4F6-788CE4CD77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5852F930-2761-4AE8-B8FC-62408A4244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9D571D2-81ED-41D6-8F97-C80464CD368E}"/>
              </a:ext>
            </a:extLst>
          </p:cNvPr>
          <p:cNvSpPr>
            <a:spLocks noGrp="1"/>
          </p:cNvSpPr>
          <p:nvPr>
            <p:ph type="dt" sz="half" idx="10"/>
          </p:nvPr>
        </p:nvSpPr>
        <p:spPr/>
        <p:txBody>
          <a:bodyPr/>
          <a:lstStyle/>
          <a:p>
            <a:fld id="{0D00B8BF-F3EF-4B66-AF13-E43AE433DE2A}" type="datetimeFigureOut">
              <a:rPr lang="sl-SI" smtClean="0"/>
              <a:t>27.2.2020</a:t>
            </a:fld>
            <a:endParaRPr lang="sl-SI"/>
          </a:p>
        </p:txBody>
      </p:sp>
      <p:sp>
        <p:nvSpPr>
          <p:cNvPr id="6" name="Footer Placeholder 5">
            <a:extLst>
              <a:ext uri="{FF2B5EF4-FFF2-40B4-BE49-F238E27FC236}">
                <a16:creationId xmlns:a16="http://schemas.microsoft.com/office/drawing/2014/main" id="{E782D910-7E74-4ACF-91B3-308391821A94}"/>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id="{C6A995DA-2126-421B-9A24-281511A9FAD7}"/>
              </a:ext>
            </a:extLst>
          </p:cNvPr>
          <p:cNvSpPr>
            <a:spLocks noGrp="1"/>
          </p:cNvSpPr>
          <p:nvPr>
            <p:ph type="sldNum" sz="quarter" idx="12"/>
          </p:nvPr>
        </p:nvSpPr>
        <p:spPr/>
        <p:txBody>
          <a:bodyPr/>
          <a:lstStyle/>
          <a:p>
            <a:fld id="{3941435B-846E-480F-A3DB-687CFB9A63C2}" type="slidenum">
              <a:rPr lang="sl-SI" smtClean="0"/>
              <a:t>‹#›</a:t>
            </a:fld>
            <a:endParaRPr lang="sl-SI"/>
          </a:p>
        </p:txBody>
      </p:sp>
    </p:spTree>
    <p:extLst>
      <p:ext uri="{BB962C8B-B14F-4D97-AF65-F5344CB8AC3E}">
        <p14:creationId xmlns:p14="http://schemas.microsoft.com/office/powerpoint/2010/main" val="2123546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B8B02-6C24-424A-A261-CCC61C4E3D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51270C1F-55DF-44F5-855C-ACF6D46A9A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9C1B0B70-7848-4857-9015-15309FF17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E0C9EFA-07C0-48D6-9089-8C3E5C34DA64}"/>
              </a:ext>
            </a:extLst>
          </p:cNvPr>
          <p:cNvSpPr>
            <a:spLocks noGrp="1"/>
          </p:cNvSpPr>
          <p:nvPr>
            <p:ph type="dt" sz="half" idx="10"/>
          </p:nvPr>
        </p:nvSpPr>
        <p:spPr/>
        <p:txBody>
          <a:bodyPr/>
          <a:lstStyle/>
          <a:p>
            <a:fld id="{0D00B8BF-F3EF-4B66-AF13-E43AE433DE2A}" type="datetimeFigureOut">
              <a:rPr lang="sl-SI" smtClean="0"/>
              <a:t>27.2.2020</a:t>
            </a:fld>
            <a:endParaRPr lang="sl-SI"/>
          </a:p>
        </p:txBody>
      </p:sp>
      <p:sp>
        <p:nvSpPr>
          <p:cNvPr id="6" name="Footer Placeholder 5">
            <a:extLst>
              <a:ext uri="{FF2B5EF4-FFF2-40B4-BE49-F238E27FC236}">
                <a16:creationId xmlns:a16="http://schemas.microsoft.com/office/drawing/2014/main" id="{1422B964-4BFB-4C4D-8395-89B3FC3CD423}"/>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id="{033C1F3C-34A0-447E-A9E3-2600FE375D3A}"/>
              </a:ext>
            </a:extLst>
          </p:cNvPr>
          <p:cNvSpPr>
            <a:spLocks noGrp="1"/>
          </p:cNvSpPr>
          <p:nvPr>
            <p:ph type="sldNum" sz="quarter" idx="12"/>
          </p:nvPr>
        </p:nvSpPr>
        <p:spPr/>
        <p:txBody>
          <a:bodyPr/>
          <a:lstStyle/>
          <a:p>
            <a:fld id="{3941435B-846E-480F-A3DB-687CFB9A63C2}" type="slidenum">
              <a:rPr lang="sl-SI" smtClean="0"/>
              <a:t>‹#›</a:t>
            </a:fld>
            <a:endParaRPr lang="sl-SI"/>
          </a:p>
        </p:txBody>
      </p:sp>
    </p:spTree>
    <p:extLst>
      <p:ext uri="{BB962C8B-B14F-4D97-AF65-F5344CB8AC3E}">
        <p14:creationId xmlns:p14="http://schemas.microsoft.com/office/powerpoint/2010/main" val="200124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A0A240-29BE-4502-80E4-83FC31BB76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l-SI"/>
          </a:p>
        </p:txBody>
      </p:sp>
      <p:sp>
        <p:nvSpPr>
          <p:cNvPr id="3" name="Text Placeholder 2">
            <a:extLst>
              <a:ext uri="{FF2B5EF4-FFF2-40B4-BE49-F238E27FC236}">
                <a16:creationId xmlns:a16="http://schemas.microsoft.com/office/drawing/2014/main" id="{09F449F2-6752-4FFE-8DB4-B6457D8EF5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31EBABF6-1717-40B1-8744-2D14A10290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00B8BF-F3EF-4B66-AF13-E43AE433DE2A}" type="datetimeFigureOut">
              <a:rPr lang="sl-SI" smtClean="0"/>
              <a:t>27.2.2020</a:t>
            </a:fld>
            <a:endParaRPr lang="sl-SI"/>
          </a:p>
        </p:txBody>
      </p:sp>
      <p:sp>
        <p:nvSpPr>
          <p:cNvPr id="5" name="Footer Placeholder 4">
            <a:extLst>
              <a:ext uri="{FF2B5EF4-FFF2-40B4-BE49-F238E27FC236}">
                <a16:creationId xmlns:a16="http://schemas.microsoft.com/office/drawing/2014/main" id="{904CA08F-BE96-4E85-BDE9-6DAF9562AE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a:extLst>
              <a:ext uri="{FF2B5EF4-FFF2-40B4-BE49-F238E27FC236}">
                <a16:creationId xmlns:a16="http://schemas.microsoft.com/office/drawing/2014/main" id="{AB9D7BAE-C267-4367-B9CA-E6602090A5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41435B-846E-480F-A3DB-687CFB9A63C2}" type="slidenum">
              <a:rPr lang="sl-SI" smtClean="0"/>
              <a:t>‹#›</a:t>
            </a:fld>
            <a:endParaRPr lang="sl-SI"/>
          </a:p>
        </p:txBody>
      </p:sp>
    </p:spTree>
    <p:extLst>
      <p:ext uri="{BB962C8B-B14F-4D97-AF65-F5344CB8AC3E}">
        <p14:creationId xmlns:p14="http://schemas.microsoft.com/office/powerpoint/2010/main" val="388060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zzzs.si/zzzs/info/egradiva.nsf/o/C1309299784453D0C1256E92003A99CA" TargetMode="Externa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BB0BB-6B6E-4F12-A132-F3FA43F1E432}"/>
              </a:ext>
            </a:extLst>
          </p:cNvPr>
          <p:cNvSpPr>
            <a:spLocks noGrp="1"/>
          </p:cNvSpPr>
          <p:nvPr>
            <p:ph type="ctrTitle" idx="4294967295"/>
          </p:nvPr>
        </p:nvSpPr>
        <p:spPr>
          <a:xfrm>
            <a:off x="1213753" y="2095131"/>
            <a:ext cx="9659937" cy="2157412"/>
          </a:xfrm>
        </p:spPr>
        <p:txBody>
          <a:bodyPr>
            <a:normAutofit fontScale="90000"/>
          </a:bodyPr>
          <a:lstStyle/>
          <a:p>
            <a:pPr algn="ctr"/>
            <a:br>
              <a:rPr lang="sl-SI" b="1" dirty="0"/>
            </a:br>
            <a:br>
              <a:rPr lang="sl-SI" b="1" dirty="0"/>
            </a:br>
            <a:r>
              <a:rPr lang="sl-SI" sz="3600" b="1" dirty="0">
                <a:solidFill>
                  <a:srgbClr val="C00000"/>
                </a:solidFill>
              </a:rPr>
              <a:t>Pravila izdaje </a:t>
            </a:r>
            <a:r>
              <a:rPr lang="sl-SI" sz="3600" b="1" dirty="0" err="1">
                <a:solidFill>
                  <a:srgbClr val="C00000"/>
                </a:solidFill>
              </a:rPr>
              <a:t>eBOL</a:t>
            </a:r>
            <a:r>
              <a:rPr lang="sl-SI" sz="3600" b="1" dirty="0">
                <a:solidFill>
                  <a:srgbClr val="C00000"/>
                </a:solidFill>
              </a:rPr>
              <a:t> – rubrika 10-Zadržanost od dela</a:t>
            </a:r>
            <a:br>
              <a:rPr lang="sl-SI" dirty="0"/>
            </a:br>
            <a:br>
              <a:rPr lang="sl-SI" dirty="0"/>
            </a:br>
            <a:r>
              <a:rPr lang="sl-SI" sz="2200" dirty="0"/>
              <a:t>ZZZS, februar 2020</a:t>
            </a:r>
            <a:br>
              <a:rPr lang="en-GB" dirty="0"/>
            </a:br>
            <a:endParaRPr lang="sl-SI" dirty="0"/>
          </a:p>
        </p:txBody>
      </p:sp>
      <p:sp>
        <p:nvSpPr>
          <p:cNvPr id="3" name="Subtitle 2">
            <a:extLst>
              <a:ext uri="{FF2B5EF4-FFF2-40B4-BE49-F238E27FC236}">
                <a16:creationId xmlns:a16="http://schemas.microsoft.com/office/drawing/2014/main" id="{385E174C-64E6-4214-8BB9-6CCBBC43FC24}"/>
              </a:ext>
            </a:extLst>
          </p:cNvPr>
          <p:cNvSpPr>
            <a:spLocks noGrp="1"/>
          </p:cNvSpPr>
          <p:nvPr>
            <p:ph type="subTitle" idx="4294967295"/>
          </p:nvPr>
        </p:nvSpPr>
        <p:spPr>
          <a:xfrm>
            <a:off x="352926" y="4620986"/>
            <a:ext cx="11341769" cy="865414"/>
          </a:xfrm>
        </p:spPr>
        <p:txBody>
          <a:bodyPr>
            <a:normAutofit fontScale="55000" lnSpcReduction="20000"/>
          </a:bodyPr>
          <a:lstStyle/>
          <a:p>
            <a:pPr marL="0" indent="0" algn="ctr">
              <a:buNone/>
            </a:pPr>
            <a:r>
              <a:rPr lang="sl-SI" sz="2900" dirty="0"/>
              <a:t>Radmila Krunić</a:t>
            </a:r>
          </a:p>
          <a:p>
            <a:pPr marL="0" indent="0" algn="ctr">
              <a:buNone/>
            </a:pPr>
            <a:endParaRPr lang="sl-SI" sz="2900" dirty="0"/>
          </a:p>
          <a:p>
            <a:pPr marL="0" indent="0" algn="ctr">
              <a:buNone/>
            </a:pPr>
            <a:r>
              <a:rPr lang="sl-SI" sz="2900" dirty="0"/>
              <a:t>Soavtorji predstavitve: Tomaž </a:t>
            </a:r>
            <a:r>
              <a:rPr lang="sl-SI" sz="2900" dirty="0" err="1"/>
              <a:t>Marčun</a:t>
            </a:r>
            <a:r>
              <a:rPr lang="sl-SI" sz="2900" dirty="0"/>
              <a:t>, Ana Vodičar, Martina Copot, Biljana Ljubić, Maja Polutnik </a:t>
            </a:r>
          </a:p>
          <a:p>
            <a:pPr algn="ctr"/>
            <a:endParaRPr lang="sl-SI" sz="2900" dirty="0"/>
          </a:p>
          <a:p>
            <a:pPr algn="ctr"/>
            <a:endParaRPr lang="sl-SI" dirty="0"/>
          </a:p>
          <a:p>
            <a:pPr algn="ctr"/>
            <a:endParaRPr lang="sl-SI" dirty="0"/>
          </a:p>
        </p:txBody>
      </p:sp>
      <p:pic>
        <p:nvPicPr>
          <p:cNvPr id="4" name="Slika 3">
            <a:extLst>
              <a:ext uri="{FF2B5EF4-FFF2-40B4-BE49-F238E27FC236}">
                <a16:creationId xmlns:a16="http://schemas.microsoft.com/office/drawing/2014/main" id="{8075FA56-7EAC-4CC3-8A38-71CA64948462}"/>
              </a:ext>
            </a:extLst>
          </p:cNvPr>
          <p:cNvPicPr>
            <a:picLocks noChangeAspect="1"/>
          </p:cNvPicPr>
          <p:nvPr/>
        </p:nvPicPr>
        <p:blipFill>
          <a:blip r:embed="rId2"/>
          <a:stretch>
            <a:fillRect/>
          </a:stretch>
        </p:blipFill>
        <p:spPr>
          <a:xfrm>
            <a:off x="1318310" y="460621"/>
            <a:ext cx="8983507" cy="1634510"/>
          </a:xfrm>
          <a:prstGeom prst="rect">
            <a:avLst/>
          </a:prstGeom>
        </p:spPr>
      </p:pic>
    </p:spTree>
    <p:extLst>
      <p:ext uri="{BB962C8B-B14F-4D97-AF65-F5344CB8AC3E}">
        <p14:creationId xmlns:p14="http://schemas.microsoft.com/office/powerpoint/2010/main" val="1371261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idx="4294967295"/>
          </p:nvPr>
        </p:nvSpPr>
        <p:spPr>
          <a:xfrm>
            <a:off x="807561" y="164836"/>
            <a:ext cx="10637838" cy="965200"/>
          </a:xfrm>
        </p:spPr>
        <p:txBody>
          <a:bodyPr>
            <a:normAutofit fontScale="90000"/>
          </a:bodyPr>
          <a:lstStyle/>
          <a:p>
            <a:r>
              <a:rPr lang="sl-SI" b="1" dirty="0">
                <a:solidFill>
                  <a:srgbClr val="C00000"/>
                </a:solidFill>
              </a:rPr>
              <a:t>Rubriki „Dolžan delati“ in „Od tega zadržan od dela“</a:t>
            </a:r>
            <a:endParaRPr lang="en-GB" b="1" dirty="0">
              <a:solidFill>
                <a:srgbClr val="C00000"/>
              </a:solidFill>
            </a:endParaRPr>
          </a:p>
        </p:txBody>
      </p:sp>
      <p:sp>
        <p:nvSpPr>
          <p:cNvPr id="4" name="Označba mesta vsebine 2">
            <a:extLst>
              <a:ext uri="{FF2B5EF4-FFF2-40B4-BE49-F238E27FC236}">
                <a16:creationId xmlns:a16="http://schemas.microsoft.com/office/drawing/2014/main" id="{25D0980A-CDB6-4D5D-877C-2094D5360679}"/>
              </a:ext>
            </a:extLst>
          </p:cNvPr>
          <p:cNvSpPr txBox="1">
            <a:spLocks/>
          </p:cNvSpPr>
          <p:nvPr/>
        </p:nvSpPr>
        <p:spPr>
          <a:xfrm>
            <a:off x="603001" y="3063240"/>
            <a:ext cx="10842398" cy="344125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l-SI" dirty="0"/>
              <a:t>Podatka </a:t>
            </a:r>
            <a:r>
              <a:rPr lang="sl-SI" b="1" dirty="0"/>
              <a:t>Dolžan delati ur na dan </a:t>
            </a:r>
            <a:r>
              <a:rPr lang="sl-SI" dirty="0"/>
              <a:t>in</a:t>
            </a:r>
            <a:r>
              <a:rPr lang="sl-SI" b="1" dirty="0"/>
              <a:t> Od tega zadržan od dela </a:t>
            </a:r>
            <a:r>
              <a:rPr lang="sl-SI" u="sng" dirty="0"/>
              <a:t>ne</a:t>
            </a:r>
            <a:r>
              <a:rPr lang="sl-SI" dirty="0"/>
              <a:t> smeta biti navedena </a:t>
            </a:r>
            <a:r>
              <a:rPr lang="sl-SI" u="sng" dirty="0"/>
              <a:t>pri polnem delovnem času </a:t>
            </a:r>
            <a:r>
              <a:rPr lang="sl-SI" dirty="0">
                <a:sym typeface="Wingdings" panose="05000000000000000000" pitchFamily="2" charset="2"/>
              </a:rPr>
              <a:t> le pri krajšem delovnem času.</a:t>
            </a:r>
          </a:p>
          <a:p>
            <a:endParaRPr lang="sl-SI" dirty="0"/>
          </a:p>
          <a:p>
            <a:r>
              <a:rPr lang="sl-SI" dirty="0"/>
              <a:t>Izpolnita se lahko na 2 decimalni mesti.</a:t>
            </a:r>
          </a:p>
          <a:p>
            <a:endParaRPr lang="sl-SI" dirty="0"/>
          </a:p>
          <a:p>
            <a:r>
              <a:rPr lang="sl-SI" dirty="0"/>
              <a:t>Izpolnjen je lahko le </a:t>
            </a:r>
            <a:r>
              <a:rPr lang="sl-SI" u="sng" dirty="0"/>
              <a:t>eden</a:t>
            </a:r>
            <a:r>
              <a:rPr lang="sl-SI" dirty="0"/>
              <a:t> od obeh podatkov ali </a:t>
            </a:r>
            <a:r>
              <a:rPr lang="sl-SI" u="sng" dirty="0"/>
              <a:t>oba</a:t>
            </a:r>
            <a:r>
              <a:rPr lang="sl-SI" dirty="0"/>
              <a:t>.</a:t>
            </a:r>
          </a:p>
        </p:txBody>
      </p:sp>
      <p:pic>
        <p:nvPicPr>
          <p:cNvPr id="5" name="Slika 4">
            <a:extLst>
              <a:ext uri="{FF2B5EF4-FFF2-40B4-BE49-F238E27FC236}">
                <a16:creationId xmlns:a16="http://schemas.microsoft.com/office/drawing/2014/main" id="{63D33319-67DB-44BB-AEA0-6EE15A9EE726}"/>
              </a:ext>
            </a:extLst>
          </p:cNvPr>
          <p:cNvPicPr>
            <a:picLocks noChangeAspect="1"/>
          </p:cNvPicPr>
          <p:nvPr/>
        </p:nvPicPr>
        <p:blipFill>
          <a:blip r:embed="rId2"/>
          <a:stretch>
            <a:fillRect/>
          </a:stretch>
        </p:blipFill>
        <p:spPr>
          <a:xfrm>
            <a:off x="3843419" y="1420085"/>
            <a:ext cx="3622269" cy="1063057"/>
          </a:xfrm>
          <a:prstGeom prst="rect">
            <a:avLst/>
          </a:prstGeom>
        </p:spPr>
      </p:pic>
    </p:spTree>
    <p:extLst>
      <p:ext uri="{BB962C8B-B14F-4D97-AF65-F5344CB8AC3E}">
        <p14:creationId xmlns:p14="http://schemas.microsoft.com/office/powerpoint/2010/main" val="1173200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0FB1E51C-1CF8-43AC-AEF8-041C6F739487}"/>
              </a:ext>
            </a:extLst>
          </p:cNvPr>
          <p:cNvSpPr>
            <a:spLocks noGrp="1" noChangeArrowheads="1"/>
          </p:cNvSpPr>
          <p:nvPr>
            <p:ph type="title"/>
          </p:nvPr>
        </p:nvSpPr>
        <p:spPr>
          <a:xfrm>
            <a:off x="997802" y="138882"/>
            <a:ext cx="9969500" cy="954627"/>
          </a:xfrm>
        </p:spPr>
        <p:txBody>
          <a:bodyPr/>
          <a:lstStyle/>
          <a:p>
            <a:pPr algn="ctr"/>
            <a:r>
              <a:rPr lang="sl-SI" altLang="sl-SI" sz="2400" dirty="0">
                <a:solidFill>
                  <a:srgbClr val="C00000"/>
                </a:solidFill>
              </a:rPr>
              <a:t>DOLŽAN DELATI_______UR NA DAN</a:t>
            </a:r>
            <a:br>
              <a:rPr lang="sl-SI" altLang="sl-SI" sz="2400" dirty="0"/>
            </a:br>
            <a:endParaRPr lang="sl-SI" altLang="sl-SI" sz="2400" dirty="0"/>
          </a:p>
        </p:txBody>
      </p:sp>
      <p:sp>
        <p:nvSpPr>
          <p:cNvPr id="3" name="Označba mesta vsebine 2">
            <a:extLst>
              <a:ext uri="{FF2B5EF4-FFF2-40B4-BE49-F238E27FC236}">
                <a16:creationId xmlns:a16="http://schemas.microsoft.com/office/drawing/2014/main" id="{4AAA9102-8A4E-4E5F-B221-5A0F1F69C6D9}"/>
              </a:ext>
            </a:extLst>
          </p:cNvPr>
          <p:cNvSpPr>
            <a:spLocks noGrp="1"/>
          </p:cNvSpPr>
          <p:nvPr>
            <p:ph idx="1"/>
          </p:nvPr>
        </p:nvSpPr>
        <p:spPr>
          <a:xfrm>
            <a:off x="1384300" y="1340769"/>
            <a:ext cx="9822180" cy="5152106"/>
          </a:xfrm>
        </p:spPr>
        <p:txBody>
          <a:bodyPr>
            <a:noAutofit/>
          </a:bodyPr>
          <a:lstStyle/>
          <a:p>
            <a:pPr marL="0" indent="0">
              <a:buNone/>
              <a:defRPr/>
            </a:pPr>
            <a:r>
              <a:rPr lang="sl-SI" sz="2200" dirty="0"/>
              <a:t>Vpiše se, </a:t>
            </a:r>
            <a:r>
              <a:rPr lang="sl-SI" sz="2200" b="1" dirty="0"/>
              <a:t>koliko ur na dan je v primeru krajšega delovnega časa od polnega zavarovanec dolžan delati,</a:t>
            </a:r>
            <a:r>
              <a:rPr lang="sl-SI" sz="2200" dirty="0"/>
              <a:t> in sicer se:</a:t>
            </a:r>
          </a:p>
          <a:p>
            <a:pPr marL="0" indent="0">
              <a:buNone/>
              <a:defRPr/>
            </a:pPr>
            <a:endParaRPr lang="sl-SI" sz="2200" dirty="0"/>
          </a:p>
          <a:p>
            <a:pPr>
              <a:defRPr/>
            </a:pPr>
            <a:r>
              <a:rPr lang="sl-SI" sz="2200" dirty="0"/>
              <a:t>pri zavarovancu s polnim delovnim časom vpiše število ur, ki jih je dolžan delati na dan v skladu z oceno IOZ oziroma na podlagi odločbe IZ ali ZK (če gre za razloge v zvezi z </a:t>
            </a:r>
            <a:r>
              <a:rPr lang="sl-SI" sz="2200" u="sng" dirty="0"/>
              <a:t>boleznijo</a:t>
            </a:r>
            <a:r>
              <a:rPr lang="sl-SI" sz="2200" dirty="0"/>
              <a:t> ali </a:t>
            </a:r>
            <a:r>
              <a:rPr lang="sl-SI" sz="2200" u="sng" dirty="0"/>
              <a:t>poškodbo</a:t>
            </a:r>
            <a:r>
              <a:rPr lang="sl-SI" sz="2200" dirty="0"/>
              <a:t>) ;</a:t>
            </a:r>
          </a:p>
          <a:p>
            <a:pPr>
              <a:defRPr/>
            </a:pPr>
            <a:r>
              <a:rPr lang="sl-SI" sz="2200" dirty="0"/>
              <a:t>pri invalidu II. oziroma III. kategorije invalidnosti, ki opravlja delo vsaj s polovico polnega delovnega časa, vendar manj kot polni delovni čas, vpiše število ur njegove delovne obveznosti po izvršljivi odločbi ZPIZ;</a:t>
            </a:r>
          </a:p>
          <a:p>
            <a:pPr>
              <a:defRPr/>
            </a:pPr>
            <a:r>
              <a:rPr lang="sl-SI" sz="2200" dirty="0"/>
              <a:t> pri zavarovancu z zavarovalno podlago 85, vpiše število ur njegove delovne obveze v skladu s 84. in 85. členom Zakona o delovnih razmerjih (ZDR-90).</a:t>
            </a:r>
          </a:p>
          <a:p>
            <a:pPr marL="0" indent="0">
              <a:buNone/>
              <a:defRPr/>
            </a:pPr>
            <a:endParaRPr lang="sl-SI" sz="2200" dirty="0"/>
          </a:p>
          <a:p>
            <a:pPr marL="0" indent="0">
              <a:buNone/>
              <a:defRPr/>
            </a:pPr>
            <a:r>
              <a:rPr lang="sl-SI" sz="2400" i="1" dirty="0"/>
              <a:t>„Dolžan delati __ ur na dan“ </a:t>
            </a:r>
            <a:r>
              <a:rPr lang="sl-SI" sz="2400" i="1" u="sng" dirty="0"/>
              <a:t>ne pomeni polne dnevne delovne obveznosti zavarovanca pri delodajalcu</a:t>
            </a:r>
            <a:r>
              <a:rPr lang="sl-SI" sz="2400" i="1" dirty="0"/>
              <a:t>, v času, ko bi bil zmožen za delo (ne gre za  podatek iz delovnega koledarja delodajalca!).</a:t>
            </a:r>
            <a:endParaRPr lang="sl-SI"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Naslov 1">
            <a:extLst>
              <a:ext uri="{FF2B5EF4-FFF2-40B4-BE49-F238E27FC236}">
                <a16:creationId xmlns:a16="http://schemas.microsoft.com/office/drawing/2014/main" id="{B8FE7919-DE77-4ECD-9BCB-9AE34FB4219A}"/>
              </a:ext>
            </a:extLst>
          </p:cNvPr>
          <p:cNvSpPr>
            <a:spLocks noGrp="1" noChangeArrowheads="1"/>
          </p:cNvSpPr>
          <p:nvPr>
            <p:ph type="title"/>
          </p:nvPr>
        </p:nvSpPr>
        <p:spPr>
          <a:xfrm>
            <a:off x="2279650" y="549275"/>
            <a:ext cx="7772400" cy="1143000"/>
          </a:xfrm>
        </p:spPr>
        <p:txBody>
          <a:bodyPr/>
          <a:lstStyle/>
          <a:p>
            <a:r>
              <a:rPr lang="sl-SI" altLang="sl-SI" sz="2400" dirty="0">
                <a:solidFill>
                  <a:srgbClr val="C00000"/>
                </a:solidFill>
              </a:rPr>
              <a:t> DOLŽAN DELATI ____ UR NA DAN  (primer 1)</a:t>
            </a:r>
          </a:p>
        </p:txBody>
      </p:sp>
      <p:sp>
        <p:nvSpPr>
          <p:cNvPr id="3" name="Označba mesta vsebine 2">
            <a:extLst>
              <a:ext uri="{FF2B5EF4-FFF2-40B4-BE49-F238E27FC236}">
                <a16:creationId xmlns:a16="http://schemas.microsoft.com/office/drawing/2014/main" id="{4AAA9102-8A4E-4E5F-B221-5A0F1F69C6D9}"/>
              </a:ext>
            </a:extLst>
          </p:cNvPr>
          <p:cNvSpPr>
            <a:spLocks noGrp="1"/>
          </p:cNvSpPr>
          <p:nvPr>
            <p:ph idx="1"/>
          </p:nvPr>
        </p:nvSpPr>
        <p:spPr>
          <a:xfrm>
            <a:off x="1384300" y="1825625"/>
            <a:ext cx="9969500" cy="4751638"/>
          </a:xfrm>
        </p:spPr>
        <p:txBody>
          <a:bodyPr>
            <a:normAutofit lnSpcReduction="10000"/>
          </a:bodyPr>
          <a:lstStyle/>
          <a:p>
            <a:pPr>
              <a:defRPr/>
            </a:pPr>
            <a:r>
              <a:rPr lang="sl-SI" sz="2400" i="1" dirty="0"/>
              <a:t>Zavarovanec je zaposlen za polni delovni čas (40 ur/teden) in bi imel v primeru, da ne bi bil zadržan od dela polno delovno obveznost. </a:t>
            </a:r>
          </a:p>
          <a:p>
            <a:pPr>
              <a:defRPr/>
            </a:pPr>
            <a:r>
              <a:rPr lang="sl-SI" sz="2400" i="1" dirty="0"/>
              <a:t>Na podlagi ocene IOZ ali odločbe IZ ali ZK - je zadržan od dela zaradi bolezni in je zmožen za delo 4 ure na dan. </a:t>
            </a:r>
            <a:endParaRPr lang="sl-SI" sz="2400" dirty="0"/>
          </a:p>
          <a:p>
            <a:pPr marL="0" indent="0">
              <a:buNone/>
              <a:defRPr/>
            </a:pPr>
            <a:endParaRPr lang="sl-SI" sz="2400" i="1" dirty="0"/>
          </a:p>
          <a:p>
            <a:pPr marL="0" indent="0">
              <a:buNone/>
              <a:defRPr/>
            </a:pPr>
            <a:r>
              <a:rPr lang="sl-SI" sz="2400" b="1" i="1" dirty="0"/>
              <a:t>Izpolniti: „za krajši delovni čas, od - do –“  in</a:t>
            </a:r>
          </a:p>
          <a:p>
            <a:pPr marL="0" indent="0">
              <a:buNone/>
              <a:defRPr/>
            </a:pPr>
            <a:r>
              <a:rPr lang="sl-SI" sz="2400" b="1" i="1" dirty="0"/>
              <a:t>                „ dolžan delati </a:t>
            </a:r>
            <a:r>
              <a:rPr lang="sl-SI" sz="2400" b="1" i="1" u="sng" dirty="0"/>
              <a:t>4 </a:t>
            </a:r>
            <a:r>
              <a:rPr lang="sl-SI" sz="2400" b="1" i="1" dirty="0"/>
              <a:t>ure na dan“</a:t>
            </a:r>
          </a:p>
          <a:p>
            <a:pPr marL="0" indent="0">
              <a:buNone/>
              <a:defRPr/>
            </a:pPr>
            <a:endParaRPr lang="sl-SI" sz="2400" b="1" i="1" dirty="0"/>
          </a:p>
          <a:p>
            <a:pPr marL="0" indent="0">
              <a:buNone/>
              <a:defRPr/>
            </a:pPr>
            <a:r>
              <a:rPr lang="sl-SI" sz="2400" b="1" i="1" dirty="0">
                <a:solidFill>
                  <a:srgbClr val="00B050"/>
                </a:solidFill>
              </a:rPr>
              <a:t>izračun dnevne zadržanosti od dela </a:t>
            </a:r>
            <a:r>
              <a:rPr lang="sl-SI" sz="2400" i="1" dirty="0">
                <a:solidFill>
                  <a:srgbClr val="00B050"/>
                </a:solidFill>
              </a:rPr>
              <a:t>v primeru npr. 8 ur polne delovne obveze/dan:</a:t>
            </a:r>
          </a:p>
          <a:p>
            <a:pPr marL="0" indent="0">
              <a:buNone/>
              <a:defRPr/>
            </a:pPr>
            <a:r>
              <a:rPr lang="sl-SI" sz="2400" i="1" dirty="0">
                <a:solidFill>
                  <a:srgbClr val="00B050"/>
                </a:solidFill>
              </a:rPr>
              <a:t>8 ur delovne obveze/dan- 4 ure dolžan delati = </a:t>
            </a:r>
            <a:r>
              <a:rPr lang="sl-SI" sz="2400" i="1" u="sng" dirty="0">
                <a:solidFill>
                  <a:srgbClr val="00B050"/>
                </a:solidFill>
              </a:rPr>
              <a:t>4 ure/dan</a:t>
            </a:r>
          </a:p>
          <a:p>
            <a:pPr marL="0" indent="0">
              <a:buNone/>
              <a:defRPr/>
            </a:pPr>
            <a:r>
              <a:rPr lang="sl-SI" sz="2400" i="1" u="sng" dirty="0">
                <a:solidFill>
                  <a:srgbClr val="00B050"/>
                </a:solidFill>
              </a:rPr>
              <a:t> </a:t>
            </a:r>
          </a:p>
          <a:p>
            <a:pPr marL="0" indent="0">
              <a:buNone/>
              <a:defRPr/>
            </a:pPr>
            <a:endParaRPr lang="sl-SI" sz="2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Naslov 1">
            <a:extLst>
              <a:ext uri="{FF2B5EF4-FFF2-40B4-BE49-F238E27FC236}">
                <a16:creationId xmlns:a16="http://schemas.microsoft.com/office/drawing/2014/main" id="{B8FE7919-DE77-4ECD-9BCB-9AE34FB4219A}"/>
              </a:ext>
            </a:extLst>
          </p:cNvPr>
          <p:cNvSpPr>
            <a:spLocks noGrp="1" noChangeArrowheads="1"/>
          </p:cNvSpPr>
          <p:nvPr>
            <p:ph type="title"/>
          </p:nvPr>
        </p:nvSpPr>
        <p:spPr>
          <a:xfrm>
            <a:off x="2279650" y="549275"/>
            <a:ext cx="7772400" cy="1143000"/>
          </a:xfrm>
        </p:spPr>
        <p:txBody>
          <a:bodyPr/>
          <a:lstStyle/>
          <a:p>
            <a:r>
              <a:rPr lang="sl-SI" altLang="sl-SI" sz="2400" dirty="0">
                <a:solidFill>
                  <a:srgbClr val="C00000"/>
                </a:solidFill>
              </a:rPr>
              <a:t> DOLŽAN DELATI ____ UR NA DAN  (primer 2)</a:t>
            </a:r>
          </a:p>
        </p:txBody>
      </p:sp>
      <p:sp>
        <p:nvSpPr>
          <p:cNvPr id="3" name="Označba mesta vsebine 2">
            <a:extLst>
              <a:ext uri="{FF2B5EF4-FFF2-40B4-BE49-F238E27FC236}">
                <a16:creationId xmlns:a16="http://schemas.microsoft.com/office/drawing/2014/main" id="{4AAA9102-8A4E-4E5F-B221-5A0F1F69C6D9}"/>
              </a:ext>
            </a:extLst>
          </p:cNvPr>
          <p:cNvSpPr>
            <a:spLocks noGrp="1"/>
          </p:cNvSpPr>
          <p:nvPr>
            <p:ph idx="1"/>
          </p:nvPr>
        </p:nvSpPr>
        <p:spPr>
          <a:xfrm>
            <a:off x="1384300" y="1825625"/>
            <a:ext cx="9969500" cy="4751638"/>
          </a:xfrm>
        </p:spPr>
        <p:txBody>
          <a:bodyPr>
            <a:normAutofit lnSpcReduction="10000"/>
          </a:bodyPr>
          <a:lstStyle/>
          <a:p>
            <a:pPr>
              <a:defRPr/>
            </a:pPr>
            <a:r>
              <a:rPr lang="sl-SI" sz="2400" i="1" dirty="0"/>
              <a:t>Zavarovanec je zaposlen za polni delovni čas (40 ur/teden) in bi imel v primeru, da ne bi bil zadržan od dela polno delovno obveznost. </a:t>
            </a:r>
          </a:p>
          <a:p>
            <a:pPr>
              <a:defRPr/>
            </a:pPr>
            <a:r>
              <a:rPr lang="sl-SI" sz="2400" i="1" dirty="0"/>
              <a:t>Na podlagi ocene IOZ ali odločbe IZ ali ZK - je zadržan od dela zaradi bolezni in je zmožen za delo </a:t>
            </a:r>
            <a:r>
              <a:rPr lang="sl-SI" sz="2400" i="1" u="sng" dirty="0"/>
              <a:t>3 ure </a:t>
            </a:r>
            <a:r>
              <a:rPr lang="sl-SI" sz="2400" i="1" dirty="0"/>
              <a:t>na dan. </a:t>
            </a:r>
            <a:endParaRPr lang="sl-SI" sz="2400" dirty="0"/>
          </a:p>
          <a:p>
            <a:pPr marL="0" indent="0">
              <a:buNone/>
              <a:defRPr/>
            </a:pPr>
            <a:endParaRPr lang="sl-SI" sz="2400" i="1" dirty="0"/>
          </a:p>
          <a:p>
            <a:pPr marL="0" indent="0">
              <a:buNone/>
              <a:defRPr/>
            </a:pPr>
            <a:r>
              <a:rPr lang="sl-SI" sz="2400" b="1" i="1" dirty="0"/>
              <a:t>Izpolni se: „za krajši delovni čas, od - do –“  in</a:t>
            </a:r>
          </a:p>
          <a:p>
            <a:pPr marL="0" indent="0">
              <a:buNone/>
              <a:defRPr/>
            </a:pPr>
            <a:r>
              <a:rPr lang="sl-SI" sz="2400" b="1" i="1" dirty="0"/>
              <a:t>                „ dolžan delati </a:t>
            </a:r>
            <a:r>
              <a:rPr lang="sl-SI" sz="2400" b="1" i="1" u="sng" dirty="0"/>
              <a:t>3 </a:t>
            </a:r>
            <a:r>
              <a:rPr lang="sl-SI" sz="2400" b="1" i="1" dirty="0"/>
              <a:t>ure na dan“</a:t>
            </a:r>
          </a:p>
          <a:p>
            <a:pPr marL="0" indent="0">
              <a:buNone/>
              <a:defRPr/>
            </a:pPr>
            <a:endParaRPr lang="sl-SI" sz="2400" b="1" i="1" dirty="0"/>
          </a:p>
          <a:p>
            <a:pPr marL="0" indent="0">
              <a:buNone/>
              <a:defRPr/>
            </a:pPr>
            <a:r>
              <a:rPr lang="sl-SI" sz="2400" b="1" i="1" dirty="0">
                <a:solidFill>
                  <a:srgbClr val="00B050"/>
                </a:solidFill>
              </a:rPr>
              <a:t>izračun dnevne zadržanosti od dela</a:t>
            </a:r>
            <a:r>
              <a:rPr lang="sl-SI" sz="2400" i="1" dirty="0">
                <a:solidFill>
                  <a:srgbClr val="00B050"/>
                </a:solidFill>
              </a:rPr>
              <a:t> v primeru npr. 8 ur polne delovne obveze/dan:</a:t>
            </a:r>
          </a:p>
          <a:p>
            <a:pPr marL="0" indent="0">
              <a:buNone/>
              <a:defRPr/>
            </a:pPr>
            <a:r>
              <a:rPr lang="sl-SI" sz="2400" i="1" dirty="0">
                <a:solidFill>
                  <a:srgbClr val="00B050"/>
                </a:solidFill>
              </a:rPr>
              <a:t>8 ur delovne obveze/dan - 3 ure dolžan delati = </a:t>
            </a:r>
            <a:r>
              <a:rPr lang="sl-SI" sz="2400" i="1" u="sng" dirty="0">
                <a:solidFill>
                  <a:srgbClr val="00B050"/>
                </a:solidFill>
              </a:rPr>
              <a:t>5 ur/dan</a:t>
            </a:r>
          </a:p>
          <a:p>
            <a:pPr marL="0" indent="0">
              <a:buNone/>
              <a:defRPr/>
            </a:pPr>
            <a:r>
              <a:rPr lang="sl-SI" sz="2400" i="1" dirty="0">
                <a:solidFill>
                  <a:srgbClr val="00B050"/>
                </a:solidFill>
              </a:rPr>
              <a:t> </a:t>
            </a:r>
          </a:p>
          <a:p>
            <a:pPr marL="0" indent="0">
              <a:buNone/>
              <a:defRPr/>
            </a:pPr>
            <a:endParaRPr lang="sl-SI" sz="2400" b="1" dirty="0"/>
          </a:p>
        </p:txBody>
      </p:sp>
    </p:spTree>
    <p:extLst>
      <p:ext uri="{BB962C8B-B14F-4D97-AF65-F5344CB8AC3E}">
        <p14:creationId xmlns:p14="http://schemas.microsoft.com/office/powerpoint/2010/main" val="3858484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Naslov 1">
            <a:extLst>
              <a:ext uri="{FF2B5EF4-FFF2-40B4-BE49-F238E27FC236}">
                <a16:creationId xmlns:a16="http://schemas.microsoft.com/office/drawing/2014/main" id="{ACB03E68-CE03-49B8-88AA-0710113A4AED}"/>
              </a:ext>
            </a:extLst>
          </p:cNvPr>
          <p:cNvSpPr>
            <a:spLocks noGrp="1" noChangeArrowheads="1"/>
          </p:cNvSpPr>
          <p:nvPr>
            <p:ph type="title"/>
          </p:nvPr>
        </p:nvSpPr>
        <p:spPr>
          <a:xfrm>
            <a:off x="835660" y="415925"/>
            <a:ext cx="9969500" cy="823595"/>
          </a:xfrm>
        </p:spPr>
        <p:txBody>
          <a:bodyPr/>
          <a:lstStyle/>
          <a:p>
            <a:pPr algn="ctr"/>
            <a:r>
              <a:rPr lang="sl-SI" altLang="sl-SI" sz="2400" dirty="0">
                <a:solidFill>
                  <a:srgbClr val="C00000"/>
                </a:solidFill>
              </a:rPr>
              <a:t>OD TEGA ZADRŽAN OD DELA ____ UR NA DAN</a:t>
            </a:r>
            <a:br>
              <a:rPr lang="sl-SI" altLang="sl-SI" sz="2400" dirty="0">
                <a:solidFill>
                  <a:srgbClr val="C00000"/>
                </a:solidFill>
              </a:rPr>
            </a:br>
            <a:endParaRPr lang="sl-SI" altLang="sl-SI" sz="2400" dirty="0">
              <a:solidFill>
                <a:srgbClr val="C00000"/>
              </a:solidFill>
            </a:endParaRPr>
          </a:p>
        </p:txBody>
      </p:sp>
      <p:sp>
        <p:nvSpPr>
          <p:cNvPr id="3" name="Označba mesta vsebine 2">
            <a:extLst>
              <a:ext uri="{FF2B5EF4-FFF2-40B4-BE49-F238E27FC236}">
                <a16:creationId xmlns:a16="http://schemas.microsoft.com/office/drawing/2014/main" id="{4AAA9102-8A4E-4E5F-B221-5A0F1F69C6D9}"/>
              </a:ext>
            </a:extLst>
          </p:cNvPr>
          <p:cNvSpPr>
            <a:spLocks noGrp="1"/>
          </p:cNvSpPr>
          <p:nvPr>
            <p:ph idx="1"/>
          </p:nvPr>
        </p:nvSpPr>
        <p:spPr>
          <a:xfrm>
            <a:off x="1981200" y="1417639"/>
            <a:ext cx="8229600" cy="4708525"/>
          </a:xfrm>
        </p:spPr>
        <p:txBody>
          <a:bodyPr/>
          <a:lstStyle/>
          <a:p>
            <a:pPr marL="0" indent="0">
              <a:buNone/>
              <a:defRPr/>
            </a:pPr>
            <a:r>
              <a:rPr lang="sl-SI" sz="2000" dirty="0"/>
              <a:t>Vpiše se, </a:t>
            </a:r>
            <a:r>
              <a:rPr lang="sl-SI" sz="2000" b="1" dirty="0"/>
              <a:t>koliko ur na dan je zavarovanec zadržan od dela po oceni IOZ ali na podlagi odločbe IZ ali ZK</a:t>
            </a:r>
            <a:r>
              <a:rPr lang="sl-SI" sz="2000" dirty="0"/>
              <a:t>, in sicer:</a:t>
            </a:r>
          </a:p>
          <a:p>
            <a:pPr>
              <a:defRPr/>
            </a:pPr>
            <a:r>
              <a:rPr lang="sl-SI" sz="2000" b="1" dirty="0"/>
              <a:t>pri zavarovancu s polnim delovnim časom, če gre za razlog zadržanosti „</a:t>
            </a:r>
            <a:r>
              <a:rPr lang="sl-SI" sz="2000" b="1" u="sng" dirty="0"/>
              <a:t>06-nega“</a:t>
            </a:r>
            <a:r>
              <a:rPr lang="sl-SI" sz="2000" b="1" dirty="0"/>
              <a:t> ali „</a:t>
            </a:r>
            <a:r>
              <a:rPr lang="sl-SI" sz="2000" b="1" u="sng" dirty="0"/>
              <a:t>09-spremstvo“</a:t>
            </a:r>
            <a:r>
              <a:rPr lang="sl-SI" sz="2000" b="1" dirty="0"/>
              <a:t>. </a:t>
            </a:r>
          </a:p>
          <a:p>
            <a:pPr marL="0" indent="0">
              <a:buNone/>
              <a:defRPr/>
            </a:pPr>
            <a:r>
              <a:rPr lang="sl-SI" sz="2000" dirty="0"/>
              <a:t>Vpiše se število ur, za katere je zavarovanec v zadržan od dela.</a:t>
            </a:r>
          </a:p>
          <a:p>
            <a:pPr marL="0" indent="0">
              <a:buNone/>
              <a:defRPr/>
            </a:pPr>
            <a:endParaRPr lang="sl-SI" sz="2000" dirty="0"/>
          </a:p>
          <a:p>
            <a:pPr>
              <a:defRPr/>
            </a:pPr>
            <a:r>
              <a:rPr lang="sl-SI" sz="2000" b="1" dirty="0"/>
              <a:t>pri invalidu II. ali III. kategorije invalidnosti in pri zavarovancu z zavarovalno podlago 085. </a:t>
            </a:r>
          </a:p>
          <a:p>
            <a:pPr marL="0" indent="0">
              <a:buNone/>
              <a:defRPr/>
            </a:pPr>
            <a:r>
              <a:rPr lang="sl-SI" sz="2000" dirty="0"/>
              <a:t>Vpiše se, koliko ur na dan je zadržan od dela (razlika med- številom ur njegove delovne obveznosti po odločbi ZPIZ/številom  ur zavarovanja po podlagi 085 in številom ur, ki jih je zavarovanec po oceno osebnega zdravnika oziroma na podlagi odločbe imenovanega zdravnika oziroma zdravstvene komisije zmožen delati. V primeru nege in spremstva se rubrika izpolni tako, kot je navedeno v predhodni alineji).</a:t>
            </a:r>
          </a:p>
          <a:p>
            <a:pPr marL="0" indent="0">
              <a:buNone/>
              <a:defRPr/>
            </a:pPr>
            <a:endParaRPr lang="sl-SI"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Naslov 1">
            <a:extLst>
              <a:ext uri="{FF2B5EF4-FFF2-40B4-BE49-F238E27FC236}">
                <a16:creationId xmlns:a16="http://schemas.microsoft.com/office/drawing/2014/main" id="{686B9FCC-4FC9-4F9E-BA9B-C958E53EBA54}"/>
              </a:ext>
            </a:extLst>
          </p:cNvPr>
          <p:cNvSpPr>
            <a:spLocks noGrp="1" noChangeArrowheads="1"/>
          </p:cNvSpPr>
          <p:nvPr>
            <p:ph type="title"/>
          </p:nvPr>
        </p:nvSpPr>
        <p:spPr/>
        <p:txBody>
          <a:bodyPr/>
          <a:lstStyle/>
          <a:p>
            <a:r>
              <a:rPr lang="sl-SI" altLang="sl-SI" sz="2400" dirty="0">
                <a:solidFill>
                  <a:srgbClr val="C00000"/>
                </a:solidFill>
              </a:rPr>
              <a:t>OD TEGA ZADRŽAN OD DELA ___ UR NA DAN    (primer) </a:t>
            </a:r>
          </a:p>
        </p:txBody>
      </p:sp>
      <p:sp>
        <p:nvSpPr>
          <p:cNvPr id="3" name="Označba mesta vsebine 2">
            <a:extLst>
              <a:ext uri="{FF2B5EF4-FFF2-40B4-BE49-F238E27FC236}">
                <a16:creationId xmlns:a16="http://schemas.microsoft.com/office/drawing/2014/main" id="{4AAA9102-8A4E-4E5F-B221-5A0F1F69C6D9}"/>
              </a:ext>
            </a:extLst>
          </p:cNvPr>
          <p:cNvSpPr>
            <a:spLocks noGrp="1"/>
          </p:cNvSpPr>
          <p:nvPr>
            <p:ph idx="1"/>
          </p:nvPr>
        </p:nvSpPr>
        <p:spPr/>
        <p:txBody>
          <a:bodyPr>
            <a:normAutofit/>
          </a:bodyPr>
          <a:lstStyle/>
          <a:p>
            <a:pPr>
              <a:defRPr/>
            </a:pPr>
            <a:r>
              <a:rPr lang="sl-SI" sz="2400" i="1" dirty="0"/>
              <a:t>Zavarovanec je zaposlen za polni delovni čas in bi imel v primeru, da ne bi bil zadržan od dela polno delovno obveznost.</a:t>
            </a:r>
          </a:p>
          <a:p>
            <a:pPr>
              <a:defRPr/>
            </a:pPr>
            <a:r>
              <a:rPr lang="sl-SI" sz="2400" i="1" dirty="0"/>
              <a:t> Na podlagi ocene IOZ ali odločbe IZ ali ZK je upravičen do nege 4 ure na dan. </a:t>
            </a:r>
            <a:endParaRPr lang="sl-SI" sz="2400" dirty="0"/>
          </a:p>
          <a:p>
            <a:pPr marL="0" indent="0">
              <a:buNone/>
              <a:defRPr/>
            </a:pPr>
            <a:endParaRPr lang="sl-SI" sz="2400" i="1" dirty="0"/>
          </a:p>
          <a:p>
            <a:pPr marL="0" indent="0">
              <a:buNone/>
              <a:defRPr/>
            </a:pPr>
            <a:endParaRPr lang="sl-SI" sz="2400" i="1" dirty="0"/>
          </a:p>
          <a:p>
            <a:pPr marL="0" indent="0">
              <a:buNone/>
              <a:defRPr/>
            </a:pPr>
            <a:r>
              <a:rPr lang="sl-SI" sz="2400" b="1" i="1" dirty="0"/>
              <a:t>Izpolniti: „za krajši delovni čas, od – do“  in  </a:t>
            </a:r>
          </a:p>
          <a:p>
            <a:pPr marL="0" indent="0">
              <a:buNone/>
              <a:defRPr/>
            </a:pPr>
            <a:r>
              <a:rPr lang="sl-SI" sz="2400" b="1" i="1" dirty="0"/>
              <a:t>               „od tega zadržan od dela </a:t>
            </a:r>
            <a:r>
              <a:rPr lang="sl-SI" sz="2400" b="1" i="1" u="sng" dirty="0"/>
              <a:t>4 </a:t>
            </a:r>
            <a:r>
              <a:rPr lang="sl-SI" sz="2400" b="1" i="1" dirty="0"/>
              <a:t>ure na dan“</a:t>
            </a:r>
          </a:p>
          <a:p>
            <a:pPr marL="0" indent="0">
              <a:buNone/>
              <a:defRPr/>
            </a:pPr>
            <a:endParaRPr lang="sl-SI" sz="2400" b="1" i="1" dirty="0"/>
          </a:p>
          <a:p>
            <a:pPr marL="0" indent="0">
              <a:buNone/>
              <a:defRPr/>
            </a:pPr>
            <a:r>
              <a:rPr lang="sl-SI" sz="2400" i="1" dirty="0">
                <a:solidFill>
                  <a:srgbClr val="00B050"/>
                </a:solidFill>
              </a:rPr>
              <a:t>(zadržanost od dela = 4 ure/dan)</a:t>
            </a:r>
            <a:endParaRPr lang="sl-SI" sz="2400" dirty="0">
              <a:solidFill>
                <a:srgbClr val="00B050"/>
              </a:solidFill>
            </a:endParaRPr>
          </a:p>
          <a:p>
            <a:pPr marL="0" indent="0">
              <a:buNone/>
              <a:defRPr/>
            </a:pPr>
            <a:endParaRPr lang="sl-SI" sz="2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Naslov 1">
            <a:extLst>
              <a:ext uri="{FF2B5EF4-FFF2-40B4-BE49-F238E27FC236}">
                <a16:creationId xmlns:a16="http://schemas.microsoft.com/office/drawing/2014/main" id="{686B9FCC-4FC9-4F9E-BA9B-C958E53EBA54}"/>
              </a:ext>
            </a:extLst>
          </p:cNvPr>
          <p:cNvSpPr>
            <a:spLocks noGrp="1" noChangeArrowheads="1"/>
          </p:cNvSpPr>
          <p:nvPr>
            <p:ph type="title"/>
          </p:nvPr>
        </p:nvSpPr>
        <p:spPr/>
        <p:txBody>
          <a:bodyPr/>
          <a:lstStyle/>
          <a:p>
            <a:r>
              <a:rPr lang="sl-SI" altLang="sl-SI" sz="2400" dirty="0">
                <a:solidFill>
                  <a:srgbClr val="C00000"/>
                </a:solidFill>
              </a:rPr>
              <a:t>DOLŽAN DELATI ____ UR NA DAN</a:t>
            </a:r>
            <a:br>
              <a:rPr lang="sl-SI" altLang="sl-SI" sz="2400" dirty="0">
                <a:solidFill>
                  <a:srgbClr val="C00000"/>
                </a:solidFill>
              </a:rPr>
            </a:br>
            <a:r>
              <a:rPr lang="sl-SI" altLang="sl-SI" sz="2400" dirty="0">
                <a:solidFill>
                  <a:srgbClr val="C00000"/>
                </a:solidFill>
              </a:rPr>
              <a:t>OD TEGA ZADRŽAN OD DELA ___ UR NA DAN             (primer 1) </a:t>
            </a:r>
          </a:p>
        </p:txBody>
      </p:sp>
      <p:sp>
        <p:nvSpPr>
          <p:cNvPr id="6" name="Označba mesta vsebine 2">
            <a:extLst>
              <a:ext uri="{FF2B5EF4-FFF2-40B4-BE49-F238E27FC236}">
                <a16:creationId xmlns:a16="http://schemas.microsoft.com/office/drawing/2014/main" id="{18801C9F-89E4-4594-8CFD-B6F025CCD30D}"/>
              </a:ext>
            </a:extLst>
          </p:cNvPr>
          <p:cNvSpPr>
            <a:spLocks noGrp="1"/>
          </p:cNvSpPr>
          <p:nvPr>
            <p:ph idx="1"/>
          </p:nvPr>
        </p:nvSpPr>
        <p:spPr>
          <a:xfrm>
            <a:off x="1266187" y="1892968"/>
            <a:ext cx="9722655" cy="4599907"/>
          </a:xfrm>
        </p:spPr>
        <p:txBody>
          <a:bodyPr>
            <a:normAutofit/>
          </a:bodyPr>
          <a:lstStyle/>
          <a:p>
            <a:pPr>
              <a:defRPr/>
            </a:pPr>
            <a:r>
              <a:rPr lang="sl-SI" sz="2400" i="1" dirty="0"/>
              <a:t>Zavarovanec je po dokončni odločbi ZPIZ invalid III. kategorije in je dolžan delati (zmožen za delo) 6 ur dnevno.</a:t>
            </a:r>
          </a:p>
          <a:p>
            <a:pPr>
              <a:defRPr/>
            </a:pPr>
            <a:r>
              <a:rPr lang="sl-SI" sz="2400" i="1" dirty="0"/>
              <a:t>Na podlagi ocene IOZ ali odločbe IZ ali ZK – je 2 uri zadržan od dela zaradi spremstva.</a:t>
            </a:r>
          </a:p>
          <a:p>
            <a:pPr>
              <a:defRPr/>
            </a:pPr>
            <a:endParaRPr lang="sl-SI" sz="2000" i="1" dirty="0"/>
          </a:p>
          <a:p>
            <a:pPr>
              <a:defRPr/>
            </a:pPr>
            <a:endParaRPr lang="sl-SI" sz="2000" dirty="0"/>
          </a:p>
          <a:p>
            <a:pPr marL="0" indent="0">
              <a:buFontTx/>
              <a:buNone/>
              <a:defRPr/>
            </a:pPr>
            <a:r>
              <a:rPr lang="sl-SI" sz="2000" b="1" i="1" dirty="0"/>
              <a:t>Izpolniti:  „za krajši delovni čas, od - do –'', </a:t>
            </a:r>
          </a:p>
          <a:p>
            <a:pPr marL="0" indent="0">
              <a:buFontTx/>
              <a:buNone/>
              <a:defRPr/>
            </a:pPr>
            <a:r>
              <a:rPr lang="sl-SI" sz="2000" b="1" i="1" dirty="0"/>
              <a:t>                „dolžan delati </a:t>
            </a:r>
            <a:r>
              <a:rPr lang="sl-SI" sz="2000" b="1" i="1" u="sng" dirty="0"/>
              <a:t>6</a:t>
            </a:r>
            <a:r>
              <a:rPr lang="sl-SI" sz="2000" b="1" i="1" dirty="0"/>
              <a:t> ur na dan‚‘  in </a:t>
            </a:r>
          </a:p>
          <a:p>
            <a:pPr marL="0" indent="0">
              <a:buFontTx/>
              <a:buNone/>
              <a:defRPr/>
            </a:pPr>
            <a:r>
              <a:rPr lang="sl-SI" sz="2000" b="1" i="1" dirty="0"/>
              <a:t>               „od tega zadržan od dela </a:t>
            </a:r>
            <a:r>
              <a:rPr lang="sl-SI" sz="2000" b="1" i="1" u="sng" dirty="0"/>
              <a:t>2</a:t>
            </a:r>
            <a:r>
              <a:rPr lang="sl-SI" sz="2000" b="1" i="1" dirty="0"/>
              <a:t> uri na dan‚‘. </a:t>
            </a:r>
          </a:p>
          <a:p>
            <a:pPr marL="0" indent="0">
              <a:buFontTx/>
              <a:buNone/>
              <a:defRPr/>
            </a:pPr>
            <a:endParaRPr lang="sl-SI" sz="2000" b="1" i="1" dirty="0"/>
          </a:p>
          <a:p>
            <a:pPr marL="0" indent="0">
              <a:buNone/>
              <a:defRPr/>
            </a:pPr>
            <a:r>
              <a:rPr lang="sl-SI" sz="2000" i="1" dirty="0">
                <a:solidFill>
                  <a:srgbClr val="00B050"/>
                </a:solidFill>
              </a:rPr>
              <a:t>(zadržanost od dela = 2 uri/dan)</a:t>
            </a:r>
            <a:endParaRPr lang="sl-SI" sz="2000" dirty="0">
              <a:solidFill>
                <a:srgbClr val="00B050"/>
              </a:solidFill>
            </a:endParaRPr>
          </a:p>
          <a:p>
            <a:pPr marL="0" indent="0">
              <a:buFontTx/>
              <a:buNone/>
              <a:defRPr/>
            </a:pPr>
            <a:endParaRPr lang="sl-SI" sz="2000" b="1" dirty="0"/>
          </a:p>
        </p:txBody>
      </p:sp>
    </p:spTree>
    <p:extLst>
      <p:ext uri="{BB962C8B-B14F-4D97-AF65-F5344CB8AC3E}">
        <p14:creationId xmlns:p14="http://schemas.microsoft.com/office/powerpoint/2010/main" val="1168039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4AAA9102-8A4E-4E5F-B221-5A0F1F69C6D9}"/>
              </a:ext>
            </a:extLst>
          </p:cNvPr>
          <p:cNvSpPr>
            <a:spLocks noGrp="1"/>
          </p:cNvSpPr>
          <p:nvPr>
            <p:ph idx="1"/>
          </p:nvPr>
        </p:nvSpPr>
        <p:spPr/>
        <p:txBody>
          <a:bodyPr>
            <a:normAutofit lnSpcReduction="10000"/>
          </a:bodyPr>
          <a:lstStyle/>
          <a:p>
            <a:pPr>
              <a:defRPr/>
            </a:pPr>
            <a:r>
              <a:rPr lang="sl-SI" sz="2400" i="1" dirty="0"/>
              <a:t>Zavarovanec je po dokončni odločbi ZPIZ invalid III. kategorije in je dolžan delati (zmožen za delo) 4 ure dnevno. </a:t>
            </a:r>
          </a:p>
          <a:p>
            <a:pPr>
              <a:defRPr/>
            </a:pPr>
            <a:r>
              <a:rPr lang="sl-SI" sz="2400" i="1" dirty="0"/>
              <a:t>Na podlagi ocene IOZ ali odločbe IZ ali ZK je za to delo nezmožen.</a:t>
            </a:r>
            <a:endParaRPr lang="sl-SI" sz="2400" dirty="0"/>
          </a:p>
          <a:p>
            <a:pPr marL="0" indent="0">
              <a:buNone/>
              <a:defRPr/>
            </a:pPr>
            <a:endParaRPr lang="sl-SI" sz="2400" i="1" dirty="0"/>
          </a:p>
          <a:p>
            <a:pPr marL="0" indent="0">
              <a:buNone/>
              <a:defRPr/>
            </a:pPr>
            <a:endParaRPr lang="sl-SI" sz="2400" i="1" dirty="0"/>
          </a:p>
          <a:p>
            <a:pPr marL="0" indent="0">
              <a:buNone/>
              <a:defRPr/>
            </a:pPr>
            <a:r>
              <a:rPr lang="sl-SI" sz="2400" b="1" i="1" dirty="0"/>
              <a:t>Izpolniti: ''za krajši delovni čas, od – do'', </a:t>
            </a:r>
          </a:p>
          <a:p>
            <a:pPr marL="0" indent="0">
              <a:buNone/>
              <a:defRPr/>
            </a:pPr>
            <a:r>
              <a:rPr lang="sl-SI" sz="2400" b="1" i="1" dirty="0"/>
              <a:t>               ''dolžan delati </a:t>
            </a:r>
            <a:r>
              <a:rPr lang="sl-SI" sz="2400" b="1" i="1" u="sng" dirty="0"/>
              <a:t>4</a:t>
            </a:r>
            <a:r>
              <a:rPr lang="sl-SI" sz="2400" b="1" i="1" dirty="0"/>
              <a:t> ure na dan'' in </a:t>
            </a:r>
          </a:p>
          <a:p>
            <a:pPr marL="0" indent="0">
              <a:buNone/>
              <a:defRPr/>
            </a:pPr>
            <a:r>
              <a:rPr lang="sl-SI" sz="2400" b="1" i="1" dirty="0"/>
              <a:t>               ''od tega zadržan od dela </a:t>
            </a:r>
            <a:r>
              <a:rPr lang="sl-SI" sz="2400" b="1" i="1" u="sng" dirty="0"/>
              <a:t>4</a:t>
            </a:r>
            <a:r>
              <a:rPr lang="sl-SI" sz="2400" b="1" i="1" dirty="0"/>
              <a:t> ure na dan‚‘.</a:t>
            </a:r>
          </a:p>
          <a:p>
            <a:pPr marL="0" indent="0">
              <a:buNone/>
              <a:defRPr/>
            </a:pPr>
            <a:endParaRPr lang="sl-SI" sz="2400" i="1" dirty="0">
              <a:solidFill>
                <a:srgbClr val="00B050"/>
              </a:solidFill>
            </a:endParaRPr>
          </a:p>
          <a:p>
            <a:pPr marL="0" indent="0">
              <a:buNone/>
              <a:defRPr/>
            </a:pPr>
            <a:r>
              <a:rPr lang="sl-SI" sz="2400" i="1" dirty="0">
                <a:solidFill>
                  <a:srgbClr val="00B050"/>
                </a:solidFill>
              </a:rPr>
              <a:t>(zadržanost od dela = 4 ure/dan)</a:t>
            </a:r>
            <a:endParaRPr lang="sl-SI" sz="2400" dirty="0">
              <a:solidFill>
                <a:srgbClr val="00B050"/>
              </a:solidFill>
            </a:endParaRPr>
          </a:p>
          <a:p>
            <a:pPr marL="0" indent="0">
              <a:buNone/>
              <a:defRPr/>
            </a:pPr>
            <a:endParaRPr lang="sl-SI" sz="2400" b="1" dirty="0"/>
          </a:p>
        </p:txBody>
      </p:sp>
      <p:sp>
        <p:nvSpPr>
          <p:cNvPr id="4" name="Naslov 1">
            <a:extLst>
              <a:ext uri="{FF2B5EF4-FFF2-40B4-BE49-F238E27FC236}">
                <a16:creationId xmlns:a16="http://schemas.microsoft.com/office/drawing/2014/main" id="{C7B7FF44-A80B-4634-A521-057245F409C2}"/>
              </a:ext>
            </a:extLst>
          </p:cNvPr>
          <p:cNvSpPr txBox="1">
            <a:spLocks noChangeArrowheads="1"/>
          </p:cNvSpPr>
          <p:nvPr/>
        </p:nvSpPr>
        <p:spPr>
          <a:xfrm>
            <a:off x="1536700" y="517525"/>
            <a:ext cx="99695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Roboto Slab" pitchFamily="2" charset="0"/>
                <a:ea typeface="Roboto Slab" pitchFamily="2" charset="0"/>
                <a:cs typeface="Open Sans" panose="020B0606030504020204" pitchFamily="34" charset="0"/>
              </a:defRPr>
            </a:lvl1pPr>
          </a:lstStyle>
          <a:p>
            <a:r>
              <a:rPr lang="sl-SI" altLang="sl-SI" sz="2400" dirty="0">
                <a:solidFill>
                  <a:srgbClr val="C00000"/>
                </a:solidFill>
              </a:rPr>
              <a:t>DOLŽAN DELATI ____ UR NA DAN</a:t>
            </a:r>
            <a:br>
              <a:rPr lang="sl-SI" altLang="sl-SI" sz="2400" dirty="0">
                <a:solidFill>
                  <a:srgbClr val="C00000"/>
                </a:solidFill>
              </a:rPr>
            </a:br>
            <a:r>
              <a:rPr lang="sl-SI" altLang="sl-SI" sz="2400" dirty="0">
                <a:solidFill>
                  <a:srgbClr val="C00000"/>
                </a:solidFill>
              </a:rPr>
              <a:t>OD TEGA ZADRŽAN OD DELA ___ UR NA DAN             (primer 2)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Naslov 1">
            <a:extLst>
              <a:ext uri="{FF2B5EF4-FFF2-40B4-BE49-F238E27FC236}">
                <a16:creationId xmlns:a16="http://schemas.microsoft.com/office/drawing/2014/main" id="{AE2AD0B6-CC6C-465E-AFC9-5D306F6E0897}"/>
              </a:ext>
            </a:extLst>
          </p:cNvPr>
          <p:cNvSpPr>
            <a:spLocks noGrp="1" noChangeArrowheads="1"/>
          </p:cNvSpPr>
          <p:nvPr>
            <p:ph type="title"/>
          </p:nvPr>
        </p:nvSpPr>
        <p:spPr>
          <a:xfrm>
            <a:off x="1981200" y="274638"/>
            <a:ext cx="8229600" cy="778098"/>
          </a:xfrm>
        </p:spPr>
        <p:txBody>
          <a:bodyPr/>
          <a:lstStyle/>
          <a:p>
            <a:r>
              <a:rPr lang="sl-SI" altLang="sl-SI" sz="2400" dirty="0">
                <a:solidFill>
                  <a:srgbClr val="C00000"/>
                </a:solidFill>
              </a:rPr>
              <a:t>Krajši delovni čas – več potrdil</a:t>
            </a:r>
          </a:p>
        </p:txBody>
      </p:sp>
      <p:sp>
        <p:nvSpPr>
          <p:cNvPr id="3" name="Označba mesta vsebine 2">
            <a:extLst>
              <a:ext uri="{FF2B5EF4-FFF2-40B4-BE49-F238E27FC236}">
                <a16:creationId xmlns:a16="http://schemas.microsoft.com/office/drawing/2014/main" id="{4AAA9102-8A4E-4E5F-B221-5A0F1F69C6D9}"/>
              </a:ext>
            </a:extLst>
          </p:cNvPr>
          <p:cNvSpPr>
            <a:spLocks noGrp="1"/>
          </p:cNvSpPr>
          <p:nvPr>
            <p:ph idx="1"/>
          </p:nvPr>
        </p:nvSpPr>
        <p:spPr>
          <a:xfrm>
            <a:off x="2209800" y="1052736"/>
            <a:ext cx="7772400" cy="5530626"/>
          </a:xfrm>
        </p:spPr>
        <p:txBody>
          <a:bodyPr>
            <a:noAutofit/>
          </a:bodyPr>
          <a:lstStyle/>
          <a:p>
            <a:pPr>
              <a:defRPr/>
            </a:pPr>
            <a:r>
              <a:rPr lang="sl-SI" sz="2000" dirty="0"/>
              <a:t>Če zavarovanec uveljavlja nadomestilo plače pri več delodajalcih, se na vsa izdana POTRDILA vedno vpiše delovni čas, ki ga je delavec dolžan delati pri vseh delodajalcih skupaj (po oceni IOZ ali na podlagi odločbe IZ ali ZK). </a:t>
            </a:r>
          </a:p>
          <a:p>
            <a:pPr>
              <a:defRPr/>
            </a:pPr>
            <a:r>
              <a:rPr lang="sl-SI" sz="2000" dirty="0"/>
              <a:t>Izjema - če je IOZ znano, pri katerem delodajalcu bo zavarovanec uveljavljal nadomestilo.</a:t>
            </a:r>
          </a:p>
          <a:p>
            <a:pPr marL="0" indent="0">
              <a:buNone/>
              <a:defRPr/>
            </a:pPr>
            <a:endParaRPr lang="sl-SI" sz="2000" dirty="0"/>
          </a:p>
          <a:p>
            <a:pPr marL="0" indent="0">
              <a:buNone/>
              <a:defRPr/>
            </a:pPr>
            <a:r>
              <a:rPr lang="sl-SI" sz="2000" b="1" dirty="0"/>
              <a:t>Primer:</a:t>
            </a:r>
            <a:r>
              <a:rPr lang="sl-SI" sz="2000" dirty="0"/>
              <a:t> </a:t>
            </a:r>
            <a:r>
              <a:rPr lang="sl-SI" sz="2000" i="1" dirty="0"/>
              <a:t>Zavarovanec je zaposlen za 20 ur pri delodajalcu A,  12 ur pri delodajalcu B in 8 ur pri delodajalcu C. Po odločbi IZ je zmožen za delo 4 ure na dan.</a:t>
            </a:r>
          </a:p>
          <a:p>
            <a:pPr marL="0" indent="0">
              <a:buNone/>
              <a:defRPr/>
            </a:pPr>
            <a:r>
              <a:rPr lang="sl-SI" sz="2000" b="1" u="sng" dirty="0"/>
              <a:t>Varianta 1</a:t>
            </a:r>
            <a:r>
              <a:rPr lang="sl-SI" sz="2000" b="1" dirty="0"/>
              <a:t>: </a:t>
            </a:r>
            <a:r>
              <a:rPr lang="sl-SI" sz="2000" b="1" i="1" dirty="0"/>
              <a:t>IOZ izda 3 POTRDILA, na vseh izpolni „dolžan delati </a:t>
            </a:r>
            <a:r>
              <a:rPr lang="sl-SI" sz="2000" b="1" i="1" u="sng" dirty="0"/>
              <a:t>4</a:t>
            </a:r>
            <a:r>
              <a:rPr lang="sl-SI" sz="2000" b="1" i="1" dirty="0"/>
              <a:t> ure na dan“ (v postopku refundacije se ugotavlja pri katerem delodajalcu bo uveljavljal nadomestilo).</a:t>
            </a:r>
          </a:p>
          <a:p>
            <a:pPr marL="0" indent="0">
              <a:buNone/>
              <a:defRPr/>
            </a:pPr>
            <a:r>
              <a:rPr lang="sl-SI" sz="2000" b="1" i="1" u="sng" dirty="0"/>
              <a:t>Varianta 2:</a:t>
            </a:r>
            <a:r>
              <a:rPr lang="sl-SI" sz="2000" b="1" i="1" dirty="0"/>
              <a:t> IOZ je znano, pri katerem delodajalcu bo zavarovanec uveljavljal nadomestilo. Zato izda npr. le 2 POTRDILI – za delodajalca B in C in pri vsakem opredeli „dolžan delati </a:t>
            </a:r>
            <a:r>
              <a:rPr lang="sl-SI" sz="2000" b="1" i="1" u="sng" dirty="0"/>
              <a:t>___</a:t>
            </a:r>
            <a:r>
              <a:rPr lang="sl-SI" sz="2000" b="1" i="1" dirty="0"/>
              <a:t> ur na dan“.</a:t>
            </a:r>
            <a:endParaRPr lang="sl-SI"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idx="4294967295"/>
          </p:nvPr>
        </p:nvSpPr>
        <p:spPr>
          <a:xfrm>
            <a:off x="736847" y="353660"/>
            <a:ext cx="11080750" cy="766763"/>
          </a:xfrm>
        </p:spPr>
        <p:txBody>
          <a:bodyPr/>
          <a:lstStyle/>
          <a:p>
            <a:r>
              <a:rPr lang="sl-SI" b="1" dirty="0">
                <a:solidFill>
                  <a:srgbClr val="C00000"/>
                </a:solidFill>
              </a:rPr>
              <a:t>Potrdilo o upravičeni zadržanosti od dela (BOL)</a:t>
            </a:r>
            <a:endParaRPr lang="en-GB" b="1" dirty="0">
              <a:solidFill>
                <a:srgbClr val="C00000"/>
              </a:solidFill>
            </a:endParaRPr>
          </a:p>
        </p:txBody>
      </p:sp>
      <p:sp>
        <p:nvSpPr>
          <p:cNvPr id="3" name="Ograda vsebine 2"/>
          <p:cNvSpPr>
            <a:spLocks noGrp="1"/>
          </p:cNvSpPr>
          <p:nvPr>
            <p:ph idx="4294967295"/>
          </p:nvPr>
        </p:nvSpPr>
        <p:spPr>
          <a:xfrm>
            <a:off x="736847" y="1120424"/>
            <a:ext cx="6938963" cy="5526364"/>
          </a:xfrm>
        </p:spPr>
        <p:txBody>
          <a:bodyPr>
            <a:normAutofit/>
          </a:bodyPr>
          <a:lstStyle/>
          <a:p>
            <a:pPr marL="0" indent="0">
              <a:buNone/>
            </a:pPr>
            <a:r>
              <a:rPr lang="sl-SI" sz="2000" dirty="0"/>
              <a:t>je javna listina, s katero zavarovanec uveljavlja pravico do izplačila nadomestila plače med upravičeno zadržanostjo od dela – v breme delodajalca in obveznega zdravstvenega zavarovanja (OZZ).  Vsebinska navodila za listino:</a:t>
            </a:r>
          </a:p>
          <a:p>
            <a:pPr marL="0" indent="0">
              <a:buNone/>
            </a:pPr>
            <a:r>
              <a:rPr lang="sl-SI" sz="2000" dirty="0"/>
              <a:t>Navodilo o uresničevanju pravice zavarovancev do začasne zadržanosti od dela in do nadomestila plače</a:t>
            </a:r>
            <a:br>
              <a:rPr lang="sl-SI" sz="2000" dirty="0"/>
            </a:br>
            <a:r>
              <a:rPr lang="sl-SI" sz="2000" dirty="0">
                <a:hlinkClick r:id="rId2"/>
              </a:rPr>
              <a:t>http://www.zzzs.si/zzzs/info/egradiva.nsf/o/C1309299784453D0C1256E92003A99CA</a:t>
            </a:r>
            <a:endParaRPr lang="sl-SI" sz="2000" dirty="0"/>
          </a:p>
          <a:p>
            <a:pPr marL="0" indent="0">
              <a:buNone/>
            </a:pPr>
            <a:r>
              <a:rPr lang="sl-SI" sz="1800" dirty="0"/>
              <a:t>Leta 2018:</a:t>
            </a:r>
          </a:p>
          <a:p>
            <a:r>
              <a:rPr lang="sl-SI" sz="1800" dirty="0"/>
              <a:t>so bila določena natančna pravila za izpolnjevanje rubrike 10-Zadržanost od dela, </a:t>
            </a:r>
          </a:p>
          <a:p>
            <a:r>
              <a:rPr lang="sl-SI" sz="1800" dirty="0"/>
              <a:t>preimenovana in spremenjena je bila rubrika 4: </a:t>
            </a:r>
          </a:p>
          <a:p>
            <a:pPr marL="0" indent="0">
              <a:buNone/>
            </a:pPr>
            <a:endParaRPr lang="sl-SI" sz="1800" dirty="0"/>
          </a:p>
          <a:p>
            <a:pPr marL="0" indent="0">
              <a:buNone/>
            </a:pPr>
            <a:endParaRPr lang="sl-SI" sz="1800" dirty="0"/>
          </a:p>
          <a:p>
            <a:pPr marL="0" indent="0">
              <a:buNone/>
            </a:pPr>
            <a:endParaRPr lang="sl-SI" dirty="0"/>
          </a:p>
        </p:txBody>
      </p:sp>
      <p:pic>
        <p:nvPicPr>
          <p:cNvPr id="4" name="Slika 3">
            <a:extLst>
              <a:ext uri="{FF2B5EF4-FFF2-40B4-BE49-F238E27FC236}">
                <a16:creationId xmlns:a16="http://schemas.microsoft.com/office/drawing/2014/main" id="{163B8451-BA42-4DB8-A6C8-C8265C21205E}"/>
              </a:ext>
            </a:extLst>
          </p:cNvPr>
          <p:cNvPicPr>
            <a:picLocks noChangeAspect="1"/>
          </p:cNvPicPr>
          <p:nvPr/>
        </p:nvPicPr>
        <p:blipFill>
          <a:blip r:embed="rId3"/>
          <a:stretch>
            <a:fillRect/>
          </a:stretch>
        </p:blipFill>
        <p:spPr>
          <a:xfrm>
            <a:off x="7947163" y="1229543"/>
            <a:ext cx="4118147" cy="5526364"/>
          </a:xfrm>
          <a:prstGeom prst="rect">
            <a:avLst/>
          </a:prstGeom>
        </p:spPr>
      </p:pic>
      <p:pic>
        <p:nvPicPr>
          <p:cNvPr id="5" name="Slika 4">
            <a:extLst>
              <a:ext uri="{FF2B5EF4-FFF2-40B4-BE49-F238E27FC236}">
                <a16:creationId xmlns:a16="http://schemas.microsoft.com/office/drawing/2014/main" id="{4BD5A8D8-3A69-469E-8936-368A0B896610}"/>
              </a:ext>
            </a:extLst>
          </p:cNvPr>
          <p:cNvPicPr>
            <a:picLocks noChangeAspect="1"/>
          </p:cNvPicPr>
          <p:nvPr/>
        </p:nvPicPr>
        <p:blipFill>
          <a:blip r:embed="rId4"/>
          <a:stretch>
            <a:fillRect/>
          </a:stretch>
        </p:blipFill>
        <p:spPr>
          <a:xfrm>
            <a:off x="2123991" y="5044601"/>
            <a:ext cx="3107886" cy="1385949"/>
          </a:xfrm>
          <a:prstGeom prst="rect">
            <a:avLst/>
          </a:prstGeom>
        </p:spPr>
      </p:pic>
    </p:spTree>
    <p:extLst>
      <p:ext uri="{BB962C8B-B14F-4D97-AF65-F5344CB8AC3E}">
        <p14:creationId xmlns:p14="http://schemas.microsoft.com/office/powerpoint/2010/main" val="1452748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a:extLst>
              <a:ext uri="{FF2B5EF4-FFF2-40B4-BE49-F238E27FC236}">
                <a16:creationId xmlns:a16="http://schemas.microsoft.com/office/drawing/2014/main" id="{C5F842DF-D19B-470E-99A7-0D23EAF2E9CC}"/>
              </a:ext>
            </a:extLst>
          </p:cNvPr>
          <p:cNvPicPr>
            <a:picLocks noChangeAspect="1"/>
          </p:cNvPicPr>
          <p:nvPr/>
        </p:nvPicPr>
        <p:blipFill>
          <a:blip r:embed="rId2"/>
          <a:stretch>
            <a:fillRect/>
          </a:stretch>
        </p:blipFill>
        <p:spPr>
          <a:xfrm>
            <a:off x="576723" y="223475"/>
            <a:ext cx="2331918" cy="3129326"/>
          </a:xfrm>
          <a:prstGeom prst="rect">
            <a:avLst/>
          </a:prstGeom>
        </p:spPr>
      </p:pic>
      <p:pic>
        <p:nvPicPr>
          <p:cNvPr id="5" name="Slika 4">
            <a:extLst>
              <a:ext uri="{FF2B5EF4-FFF2-40B4-BE49-F238E27FC236}">
                <a16:creationId xmlns:a16="http://schemas.microsoft.com/office/drawing/2014/main" id="{E182D094-576F-4539-95FA-2412663D868A}"/>
              </a:ext>
            </a:extLst>
          </p:cNvPr>
          <p:cNvPicPr>
            <a:picLocks noChangeAspect="1"/>
          </p:cNvPicPr>
          <p:nvPr/>
        </p:nvPicPr>
        <p:blipFill>
          <a:blip r:embed="rId3"/>
          <a:stretch>
            <a:fillRect/>
          </a:stretch>
        </p:blipFill>
        <p:spPr>
          <a:xfrm>
            <a:off x="1698608" y="3153812"/>
            <a:ext cx="2420066" cy="3261638"/>
          </a:xfrm>
          <a:prstGeom prst="rect">
            <a:avLst/>
          </a:prstGeom>
        </p:spPr>
      </p:pic>
      <p:sp>
        <p:nvSpPr>
          <p:cNvPr id="6" name="Puščica: desno 5">
            <a:extLst>
              <a:ext uri="{FF2B5EF4-FFF2-40B4-BE49-F238E27FC236}">
                <a16:creationId xmlns:a16="http://schemas.microsoft.com/office/drawing/2014/main" id="{A902B792-5FDC-4B15-B656-7410A6F84E73}"/>
              </a:ext>
            </a:extLst>
          </p:cNvPr>
          <p:cNvSpPr/>
          <p:nvPr/>
        </p:nvSpPr>
        <p:spPr>
          <a:xfrm>
            <a:off x="3582650" y="1445431"/>
            <a:ext cx="1496517" cy="3972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pic>
        <p:nvPicPr>
          <p:cNvPr id="7" name="Slika 6">
            <a:extLst>
              <a:ext uri="{FF2B5EF4-FFF2-40B4-BE49-F238E27FC236}">
                <a16:creationId xmlns:a16="http://schemas.microsoft.com/office/drawing/2014/main" id="{BA35AE36-8AA6-4755-8067-C9F84294DC84}"/>
              </a:ext>
            </a:extLst>
          </p:cNvPr>
          <p:cNvPicPr>
            <a:picLocks noChangeAspect="1"/>
          </p:cNvPicPr>
          <p:nvPr/>
        </p:nvPicPr>
        <p:blipFill>
          <a:blip r:embed="rId4"/>
          <a:stretch>
            <a:fillRect/>
          </a:stretch>
        </p:blipFill>
        <p:spPr>
          <a:xfrm>
            <a:off x="5079167" y="272276"/>
            <a:ext cx="3050379" cy="3493509"/>
          </a:xfrm>
          <a:prstGeom prst="rect">
            <a:avLst/>
          </a:prstGeom>
        </p:spPr>
      </p:pic>
      <p:sp>
        <p:nvSpPr>
          <p:cNvPr id="8" name="PoljeZBesedilom 7">
            <a:extLst>
              <a:ext uri="{FF2B5EF4-FFF2-40B4-BE49-F238E27FC236}">
                <a16:creationId xmlns:a16="http://schemas.microsoft.com/office/drawing/2014/main" id="{70E905A7-F176-410F-B9D6-E4A5927F88B8}"/>
              </a:ext>
            </a:extLst>
          </p:cNvPr>
          <p:cNvSpPr txBox="1"/>
          <p:nvPr/>
        </p:nvSpPr>
        <p:spPr>
          <a:xfrm>
            <a:off x="5231034" y="3999801"/>
            <a:ext cx="2733675" cy="2400657"/>
          </a:xfrm>
          <a:prstGeom prst="rect">
            <a:avLst/>
          </a:prstGeom>
          <a:noFill/>
        </p:spPr>
        <p:txBody>
          <a:bodyPr wrap="square" rtlCol="0">
            <a:spAutoFit/>
          </a:bodyPr>
          <a:lstStyle/>
          <a:p>
            <a:r>
              <a:rPr lang="sl-SI" sz="1500" b="1" dirty="0">
                <a:solidFill>
                  <a:schemeClr val="accent6">
                    <a:lumMod val="75000"/>
                  </a:schemeClr>
                </a:solidFill>
              </a:rPr>
              <a:t>Originalni zeleni </a:t>
            </a:r>
            <a:r>
              <a:rPr lang="sl-SI" sz="1500" b="1" dirty="0" err="1">
                <a:solidFill>
                  <a:schemeClr val="accent6">
                    <a:lumMod val="75000"/>
                  </a:schemeClr>
                </a:solidFill>
              </a:rPr>
              <a:t>eBOL</a:t>
            </a:r>
            <a:r>
              <a:rPr lang="sl-SI" sz="1500" b="1" dirty="0">
                <a:solidFill>
                  <a:schemeClr val="accent6">
                    <a:lumMod val="75000"/>
                  </a:schemeClr>
                </a:solidFill>
              </a:rPr>
              <a:t> </a:t>
            </a:r>
            <a:r>
              <a:rPr lang="sl-SI" sz="1500" dirty="0"/>
              <a:t>= </a:t>
            </a:r>
            <a:r>
              <a:rPr lang="sl-SI" sz="1500" dirty="0" err="1"/>
              <a:t>xml</a:t>
            </a:r>
            <a:r>
              <a:rPr lang="sl-SI" sz="1500" dirty="0"/>
              <a:t> datoteka, digitalno podpisana s strani zdravnika - zapisana v on-line s strani medicinske sestre ali zdravnika.</a:t>
            </a:r>
          </a:p>
          <a:p>
            <a:endParaRPr lang="sl-SI" sz="1500" dirty="0"/>
          </a:p>
          <a:p>
            <a:r>
              <a:rPr lang="sl-SI" sz="1500" b="1" dirty="0">
                <a:solidFill>
                  <a:schemeClr val="accent1"/>
                </a:solidFill>
              </a:rPr>
              <a:t>Originalni modri </a:t>
            </a:r>
            <a:r>
              <a:rPr lang="sl-SI" sz="1500" b="1" dirty="0" err="1">
                <a:solidFill>
                  <a:schemeClr val="accent1"/>
                </a:solidFill>
              </a:rPr>
              <a:t>eBOL</a:t>
            </a:r>
            <a:r>
              <a:rPr lang="sl-SI" sz="1500" b="1" dirty="0">
                <a:solidFill>
                  <a:schemeClr val="accent1"/>
                </a:solidFill>
              </a:rPr>
              <a:t> </a:t>
            </a:r>
            <a:r>
              <a:rPr lang="sl-SI" sz="1500" dirty="0"/>
              <a:t>= </a:t>
            </a:r>
            <a:r>
              <a:rPr lang="sl-SI" sz="1500" dirty="0" err="1"/>
              <a:t>xml</a:t>
            </a:r>
            <a:r>
              <a:rPr lang="sl-SI" sz="1500" dirty="0"/>
              <a:t> datoteka, digitalno podpisana in posredovana v on-line s strani delavca ZZZS</a:t>
            </a:r>
          </a:p>
        </p:txBody>
      </p:sp>
      <p:sp>
        <p:nvSpPr>
          <p:cNvPr id="12" name="PoljeZBesedilom 11">
            <a:extLst>
              <a:ext uri="{FF2B5EF4-FFF2-40B4-BE49-F238E27FC236}">
                <a16:creationId xmlns:a16="http://schemas.microsoft.com/office/drawing/2014/main" id="{28DD9F5D-7E50-4154-9E3A-2D303A15F164}"/>
              </a:ext>
            </a:extLst>
          </p:cNvPr>
          <p:cNvSpPr txBox="1"/>
          <p:nvPr/>
        </p:nvSpPr>
        <p:spPr>
          <a:xfrm>
            <a:off x="8767897" y="772475"/>
            <a:ext cx="3064350" cy="1015663"/>
          </a:xfrm>
          <a:prstGeom prst="rect">
            <a:avLst/>
          </a:prstGeom>
          <a:noFill/>
        </p:spPr>
        <p:txBody>
          <a:bodyPr wrap="square" rtlCol="0">
            <a:spAutoFit/>
          </a:bodyPr>
          <a:lstStyle/>
          <a:p>
            <a:pPr algn="ctr"/>
            <a:r>
              <a:rPr lang="sl-SI" sz="1500" b="1" dirty="0">
                <a:solidFill>
                  <a:schemeClr val="accent6">
                    <a:lumMod val="75000"/>
                  </a:schemeClr>
                </a:solidFill>
              </a:rPr>
              <a:t>zeleni </a:t>
            </a:r>
            <a:r>
              <a:rPr lang="sl-SI" sz="1500" b="1" dirty="0" err="1">
                <a:solidFill>
                  <a:schemeClr val="accent6">
                    <a:lumMod val="75000"/>
                  </a:schemeClr>
                </a:solidFill>
              </a:rPr>
              <a:t>eBOL</a:t>
            </a:r>
            <a:r>
              <a:rPr lang="sl-SI" sz="1500" b="1" dirty="0">
                <a:solidFill>
                  <a:schemeClr val="accent6">
                    <a:lumMod val="75000"/>
                  </a:schemeClr>
                </a:solidFill>
              </a:rPr>
              <a:t> </a:t>
            </a:r>
            <a:r>
              <a:rPr lang="sl-SI" sz="1500" b="1" dirty="0"/>
              <a:t>in </a:t>
            </a:r>
            <a:r>
              <a:rPr lang="sl-SI" sz="1500" b="1" dirty="0">
                <a:solidFill>
                  <a:schemeClr val="accent1"/>
                </a:solidFill>
              </a:rPr>
              <a:t>modri </a:t>
            </a:r>
            <a:r>
              <a:rPr lang="sl-SI" sz="1500" b="1" dirty="0" err="1">
                <a:solidFill>
                  <a:schemeClr val="accent1"/>
                </a:solidFill>
              </a:rPr>
              <a:t>eBOL</a:t>
            </a:r>
            <a:r>
              <a:rPr lang="sl-SI" sz="1500" b="1" dirty="0"/>
              <a:t> se lahko vizualizirata v </a:t>
            </a:r>
            <a:r>
              <a:rPr lang="sl-SI" sz="1500" b="1" dirty="0" err="1"/>
              <a:t>pdf</a:t>
            </a:r>
            <a:r>
              <a:rPr lang="sl-SI" sz="1500" b="1" dirty="0"/>
              <a:t> in </a:t>
            </a:r>
          </a:p>
          <a:p>
            <a:pPr algn="ctr"/>
            <a:r>
              <a:rPr lang="sl-SI" sz="1500" b="1" dirty="0"/>
              <a:t>izpišeta na  bel A4 papir. </a:t>
            </a:r>
          </a:p>
          <a:p>
            <a:pPr algn="ctr"/>
            <a:r>
              <a:rPr lang="sl-SI" sz="1500" b="1" dirty="0"/>
              <a:t>Primer vizualizacije zelenega </a:t>
            </a:r>
            <a:r>
              <a:rPr lang="sl-SI" sz="1500" b="1" dirty="0" err="1"/>
              <a:t>eBOL</a:t>
            </a:r>
            <a:r>
              <a:rPr lang="sl-SI" sz="1500" b="1" dirty="0"/>
              <a:t>:</a:t>
            </a:r>
            <a:endParaRPr lang="sl-SI" sz="1500" dirty="0"/>
          </a:p>
        </p:txBody>
      </p:sp>
      <p:sp>
        <p:nvSpPr>
          <p:cNvPr id="2" name="PoljeZBesedilom 1">
            <a:extLst>
              <a:ext uri="{FF2B5EF4-FFF2-40B4-BE49-F238E27FC236}">
                <a16:creationId xmlns:a16="http://schemas.microsoft.com/office/drawing/2014/main" id="{657EA0C1-0943-487F-B9EC-F98D4140E355}"/>
              </a:ext>
            </a:extLst>
          </p:cNvPr>
          <p:cNvSpPr txBox="1"/>
          <p:nvPr/>
        </p:nvSpPr>
        <p:spPr>
          <a:xfrm>
            <a:off x="344774" y="3429000"/>
            <a:ext cx="1353834" cy="923330"/>
          </a:xfrm>
          <a:prstGeom prst="rect">
            <a:avLst/>
          </a:prstGeom>
          <a:noFill/>
        </p:spPr>
        <p:txBody>
          <a:bodyPr wrap="square" rtlCol="0">
            <a:spAutoFit/>
          </a:bodyPr>
          <a:lstStyle/>
          <a:p>
            <a:r>
              <a:rPr lang="sl-SI" dirty="0">
                <a:solidFill>
                  <a:srgbClr val="00B050"/>
                </a:solidFill>
              </a:rPr>
              <a:t>zeleni</a:t>
            </a:r>
            <a:r>
              <a:rPr lang="sl-SI" dirty="0"/>
              <a:t> in </a:t>
            </a:r>
            <a:r>
              <a:rPr lang="sl-SI" dirty="0">
                <a:solidFill>
                  <a:schemeClr val="accent1">
                    <a:lumMod val="75000"/>
                  </a:schemeClr>
                </a:solidFill>
              </a:rPr>
              <a:t>modri</a:t>
            </a:r>
            <a:r>
              <a:rPr lang="sl-SI" dirty="0"/>
              <a:t> papirni BOL</a:t>
            </a:r>
          </a:p>
        </p:txBody>
      </p:sp>
      <p:sp>
        <p:nvSpPr>
          <p:cNvPr id="3" name="PoljeZBesedilom 2">
            <a:extLst>
              <a:ext uri="{FF2B5EF4-FFF2-40B4-BE49-F238E27FC236}">
                <a16:creationId xmlns:a16="http://schemas.microsoft.com/office/drawing/2014/main" id="{5333E905-6811-4FEC-A651-69A97265E262}"/>
              </a:ext>
            </a:extLst>
          </p:cNvPr>
          <p:cNvSpPr txBox="1"/>
          <p:nvPr/>
        </p:nvSpPr>
        <p:spPr>
          <a:xfrm>
            <a:off x="3582650" y="1203896"/>
            <a:ext cx="1403214" cy="323165"/>
          </a:xfrm>
          <a:prstGeom prst="rect">
            <a:avLst/>
          </a:prstGeom>
          <a:noFill/>
        </p:spPr>
        <p:txBody>
          <a:bodyPr wrap="square" rtlCol="0">
            <a:spAutoFit/>
          </a:bodyPr>
          <a:lstStyle/>
          <a:p>
            <a:r>
              <a:rPr lang="sl-SI" sz="1500" dirty="0"/>
              <a:t>Po uvedbi </a:t>
            </a:r>
            <a:r>
              <a:rPr lang="sl-SI" sz="1500" dirty="0" err="1"/>
              <a:t>eBOL</a:t>
            </a:r>
            <a:endParaRPr lang="sl-SI" sz="1500" dirty="0"/>
          </a:p>
        </p:txBody>
      </p:sp>
      <p:sp>
        <p:nvSpPr>
          <p:cNvPr id="10" name="PoljeZBesedilom 9">
            <a:extLst>
              <a:ext uri="{FF2B5EF4-FFF2-40B4-BE49-F238E27FC236}">
                <a16:creationId xmlns:a16="http://schemas.microsoft.com/office/drawing/2014/main" id="{009160A7-3194-44B8-B068-01ED33077235}"/>
              </a:ext>
            </a:extLst>
          </p:cNvPr>
          <p:cNvSpPr txBox="1"/>
          <p:nvPr/>
        </p:nvSpPr>
        <p:spPr>
          <a:xfrm>
            <a:off x="3528015" y="1807243"/>
            <a:ext cx="1703019" cy="553998"/>
          </a:xfrm>
          <a:prstGeom prst="rect">
            <a:avLst/>
          </a:prstGeom>
          <a:noFill/>
        </p:spPr>
        <p:txBody>
          <a:bodyPr wrap="square" rtlCol="0">
            <a:spAutoFit/>
          </a:bodyPr>
          <a:lstStyle/>
          <a:p>
            <a:pPr algn="ctr"/>
            <a:r>
              <a:rPr lang="sl-SI" sz="1500" dirty="0"/>
              <a:t>Vgrajene </a:t>
            </a:r>
          </a:p>
          <a:p>
            <a:pPr algn="ctr"/>
            <a:r>
              <a:rPr lang="sl-SI" sz="1500" dirty="0"/>
              <a:t>številne kontrole</a:t>
            </a:r>
          </a:p>
        </p:txBody>
      </p:sp>
      <p:pic>
        <p:nvPicPr>
          <p:cNvPr id="13" name="Slika 12">
            <a:extLst>
              <a:ext uri="{FF2B5EF4-FFF2-40B4-BE49-F238E27FC236}">
                <a16:creationId xmlns:a16="http://schemas.microsoft.com/office/drawing/2014/main" id="{39A13F25-7996-468D-84B5-FCF3E77009B4}"/>
              </a:ext>
            </a:extLst>
          </p:cNvPr>
          <p:cNvPicPr>
            <a:picLocks noChangeAspect="1"/>
          </p:cNvPicPr>
          <p:nvPr/>
        </p:nvPicPr>
        <p:blipFill>
          <a:blip r:embed="rId5"/>
          <a:stretch>
            <a:fillRect/>
          </a:stretch>
        </p:blipFill>
        <p:spPr>
          <a:xfrm>
            <a:off x="8435724" y="1927549"/>
            <a:ext cx="3728696" cy="3493509"/>
          </a:xfrm>
          <a:prstGeom prst="rect">
            <a:avLst/>
          </a:prstGeom>
        </p:spPr>
      </p:pic>
      <p:sp>
        <p:nvSpPr>
          <p:cNvPr id="14" name="PoljeZBesedilom 13">
            <a:extLst>
              <a:ext uri="{FF2B5EF4-FFF2-40B4-BE49-F238E27FC236}">
                <a16:creationId xmlns:a16="http://schemas.microsoft.com/office/drawing/2014/main" id="{CF9A4159-1222-4B05-86BF-05080CCEF2B6}"/>
              </a:ext>
            </a:extLst>
          </p:cNvPr>
          <p:cNvSpPr txBox="1"/>
          <p:nvPr/>
        </p:nvSpPr>
        <p:spPr>
          <a:xfrm>
            <a:off x="8587819" y="5580668"/>
            <a:ext cx="3327661" cy="738664"/>
          </a:xfrm>
          <a:prstGeom prst="rect">
            <a:avLst/>
          </a:prstGeom>
          <a:noFill/>
        </p:spPr>
        <p:txBody>
          <a:bodyPr wrap="square" rtlCol="0">
            <a:spAutoFit/>
          </a:bodyPr>
          <a:lstStyle/>
          <a:p>
            <a:r>
              <a:rPr lang="sl-SI" sz="1400" i="1" dirty="0"/>
              <a:t>(v prvi polovici marca 2020 bo tudi na portalu SPOT dodan v  vizualizaciji „datum rojstva“ zavarovane osebe)</a:t>
            </a:r>
          </a:p>
        </p:txBody>
      </p:sp>
    </p:spTree>
    <p:extLst>
      <p:ext uri="{BB962C8B-B14F-4D97-AF65-F5344CB8AC3E}">
        <p14:creationId xmlns:p14="http://schemas.microsoft.com/office/powerpoint/2010/main" val="1746299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slov 1"/>
          <p:cNvSpPr>
            <a:spLocks noGrp="1"/>
          </p:cNvSpPr>
          <p:nvPr>
            <p:ph type="title" idx="4294967295"/>
          </p:nvPr>
        </p:nvSpPr>
        <p:spPr>
          <a:xfrm>
            <a:off x="1327281" y="375239"/>
            <a:ext cx="10242550" cy="541338"/>
          </a:xfrm>
        </p:spPr>
        <p:txBody>
          <a:bodyPr>
            <a:normAutofit fontScale="90000"/>
          </a:bodyPr>
          <a:lstStyle/>
          <a:p>
            <a:r>
              <a:rPr lang="sl-SI" b="1" dirty="0">
                <a:solidFill>
                  <a:srgbClr val="C00000"/>
                </a:solidFill>
              </a:rPr>
              <a:t>Pravila izdaje </a:t>
            </a:r>
            <a:r>
              <a:rPr lang="sl-SI" b="1" dirty="0" err="1">
                <a:solidFill>
                  <a:srgbClr val="C00000"/>
                </a:solidFill>
              </a:rPr>
              <a:t>eBOL</a:t>
            </a:r>
            <a:r>
              <a:rPr lang="sl-SI" b="1" dirty="0">
                <a:solidFill>
                  <a:srgbClr val="C00000"/>
                </a:solidFill>
              </a:rPr>
              <a:t> –  obdobje zadržanosti</a:t>
            </a:r>
            <a:endParaRPr lang="en-GB" b="1" dirty="0">
              <a:solidFill>
                <a:srgbClr val="C00000"/>
              </a:solidFill>
            </a:endParaRPr>
          </a:p>
        </p:txBody>
      </p:sp>
      <p:sp>
        <p:nvSpPr>
          <p:cNvPr id="4" name="Označba mesta vsebine 2">
            <a:extLst>
              <a:ext uri="{FF2B5EF4-FFF2-40B4-BE49-F238E27FC236}">
                <a16:creationId xmlns:a16="http://schemas.microsoft.com/office/drawing/2014/main" id="{25D0980A-CDB6-4D5D-877C-2094D5360679}"/>
              </a:ext>
            </a:extLst>
          </p:cNvPr>
          <p:cNvSpPr txBox="1">
            <a:spLocks/>
          </p:cNvSpPr>
          <p:nvPr/>
        </p:nvSpPr>
        <p:spPr>
          <a:xfrm>
            <a:off x="672344" y="1260598"/>
            <a:ext cx="10745482" cy="5033878"/>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l-SI" dirty="0"/>
              <a:t>Če je na enem </a:t>
            </a:r>
            <a:r>
              <a:rPr lang="sl-SI" dirty="0" err="1"/>
              <a:t>eBOL</a:t>
            </a:r>
            <a:r>
              <a:rPr lang="sl-SI" dirty="0"/>
              <a:t> </a:t>
            </a:r>
            <a:r>
              <a:rPr lang="sl-SI" b="1" dirty="0"/>
              <a:t>kombinacija zadržanosti za polni (PDČ) in krajši delovni čas (KDČ)</a:t>
            </a:r>
            <a:r>
              <a:rPr lang="sl-SI" dirty="0"/>
              <a:t>, morata obdobji biti </a:t>
            </a:r>
            <a:r>
              <a:rPr lang="sl-SI" b="1" dirty="0"/>
              <a:t>zvezni</a:t>
            </a:r>
            <a:r>
              <a:rPr lang="sl-SI" dirty="0"/>
              <a:t> (da vmes ni prekinitve).</a:t>
            </a:r>
          </a:p>
          <a:p>
            <a:pPr marL="0" indent="0">
              <a:buNone/>
            </a:pPr>
            <a:endParaRPr lang="sl-SI" dirty="0"/>
          </a:p>
          <a:p>
            <a:endParaRPr lang="sl-SI" dirty="0"/>
          </a:p>
          <a:p>
            <a:pPr marL="0" indent="0">
              <a:buNone/>
            </a:pPr>
            <a:endParaRPr lang="sl-SI" sz="2400" dirty="0"/>
          </a:p>
          <a:p>
            <a:pPr marL="0" indent="0">
              <a:buNone/>
            </a:pPr>
            <a:r>
              <a:rPr lang="sl-SI" sz="2400" dirty="0"/>
              <a:t>Primer: </a:t>
            </a:r>
          </a:p>
          <a:p>
            <a:r>
              <a:rPr lang="sl-SI" sz="2400" dirty="0"/>
              <a:t>PDČ od 10. 1. 2020 do 20. 1. 2020   </a:t>
            </a:r>
          </a:p>
          <a:p>
            <a:r>
              <a:rPr lang="sl-SI" sz="2400" dirty="0"/>
              <a:t>KDČ od 21. 1. 2020 do 31. 1. 2020</a:t>
            </a:r>
          </a:p>
          <a:p>
            <a:endParaRPr lang="sl-SI" dirty="0"/>
          </a:p>
          <a:p>
            <a:r>
              <a:rPr lang="sl-SI" dirty="0"/>
              <a:t>Na takšnem </a:t>
            </a:r>
            <a:r>
              <a:rPr lang="sl-SI" dirty="0" err="1"/>
              <a:t>eBOLu</a:t>
            </a:r>
            <a:r>
              <a:rPr lang="sl-SI" dirty="0"/>
              <a:t> je obvezno izpolnjena </a:t>
            </a:r>
            <a:r>
              <a:rPr lang="sl-SI" b="1" dirty="0"/>
              <a:t>rubrika „Dolžan delati“ in/ali „Od tega zadržan od dela  </a:t>
            </a:r>
            <a:r>
              <a:rPr lang="sl-SI" dirty="0">
                <a:sym typeface="Wingdings" panose="05000000000000000000" pitchFamily="2" charset="2"/>
              </a:rPr>
              <a:t> vendar </a:t>
            </a:r>
            <a:r>
              <a:rPr lang="sl-SI" b="1" dirty="0">
                <a:sym typeface="Wingdings" panose="05000000000000000000" pitchFamily="2" charset="2"/>
              </a:rPr>
              <a:t>velja vedno za obdobje za krajši delovni čas </a:t>
            </a:r>
            <a:r>
              <a:rPr lang="sl-SI" dirty="0">
                <a:sym typeface="Wingdings" panose="05000000000000000000" pitchFamily="2" charset="2"/>
              </a:rPr>
              <a:t>(ker se pri PDČ ti dve rubriki ne izpolnjujeta).</a:t>
            </a:r>
            <a:endParaRPr lang="sl-SI" dirty="0"/>
          </a:p>
        </p:txBody>
      </p:sp>
      <p:sp>
        <p:nvSpPr>
          <p:cNvPr id="6" name="Pravokotnik 5">
            <a:extLst>
              <a:ext uri="{FF2B5EF4-FFF2-40B4-BE49-F238E27FC236}">
                <a16:creationId xmlns:a16="http://schemas.microsoft.com/office/drawing/2014/main" id="{1D4E8B01-77B3-43F8-BED7-550BB8763328}"/>
              </a:ext>
            </a:extLst>
          </p:cNvPr>
          <p:cNvSpPr/>
          <p:nvPr/>
        </p:nvSpPr>
        <p:spPr>
          <a:xfrm>
            <a:off x="989318" y="2658672"/>
            <a:ext cx="1152128" cy="3600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a:t>PDČ</a:t>
            </a:r>
          </a:p>
        </p:txBody>
      </p:sp>
      <p:sp>
        <p:nvSpPr>
          <p:cNvPr id="7" name="Pravokotnik 6">
            <a:extLst>
              <a:ext uri="{FF2B5EF4-FFF2-40B4-BE49-F238E27FC236}">
                <a16:creationId xmlns:a16="http://schemas.microsoft.com/office/drawing/2014/main" id="{B10835AE-EE10-4150-A895-345807E71541}"/>
              </a:ext>
            </a:extLst>
          </p:cNvPr>
          <p:cNvSpPr/>
          <p:nvPr/>
        </p:nvSpPr>
        <p:spPr>
          <a:xfrm>
            <a:off x="2122229" y="2658068"/>
            <a:ext cx="1152128" cy="36004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a:t>KDČ</a:t>
            </a:r>
          </a:p>
        </p:txBody>
      </p:sp>
      <p:sp>
        <p:nvSpPr>
          <p:cNvPr id="8" name="Pravokotnik 7">
            <a:extLst>
              <a:ext uri="{FF2B5EF4-FFF2-40B4-BE49-F238E27FC236}">
                <a16:creationId xmlns:a16="http://schemas.microsoft.com/office/drawing/2014/main" id="{0B849051-5977-4604-9217-1B66ADCE3BAE}"/>
              </a:ext>
            </a:extLst>
          </p:cNvPr>
          <p:cNvSpPr/>
          <p:nvPr/>
        </p:nvSpPr>
        <p:spPr>
          <a:xfrm>
            <a:off x="5102360" y="2700634"/>
            <a:ext cx="1152128" cy="3600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a:t>PDČ</a:t>
            </a:r>
          </a:p>
        </p:txBody>
      </p:sp>
      <p:sp>
        <p:nvSpPr>
          <p:cNvPr id="9" name="Pravokotnik 8">
            <a:extLst>
              <a:ext uri="{FF2B5EF4-FFF2-40B4-BE49-F238E27FC236}">
                <a16:creationId xmlns:a16="http://schemas.microsoft.com/office/drawing/2014/main" id="{174CA8D4-8BC1-4C17-B085-F2AD4603F6F2}"/>
              </a:ext>
            </a:extLst>
          </p:cNvPr>
          <p:cNvSpPr/>
          <p:nvPr/>
        </p:nvSpPr>
        <p:spPr>
          <a:xfrm>
            <a:off x="3950232" y="2700634"/>
            <a:ext cx="1152128" cy="36004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a:t>KDČ</a:t>
            </a:r>
          </a:p>
        </p:txBody>
      </p:sp>
      <p:pic>
        <p:nvPicPr>
          <p:cNvPr id="3" name="Slika 2">
            <a:extLst>
              <a:ext uri="{FF2B5EF4-FFF2-40B4-BE49-F238E27FC236}">
                <a16:creationId xmlns:a16="http://schemas.microsoft.com/office/drawing/2014/main" id="{61B52DFE-DC6B-4284-A88F-809EBC5C97C6}"/>
              </a:ext>
            </a:extLst>
          </p:cNvPr>
          <p:cNvPicPr>
            <a:picLocks noChangeAspect="1"/>
          </p:cNvPicPr>
          <p:nvPr/>
        </p:nvPicPr>
        <p:blipFill>
          <a:blip r:embed="rId2"/>
          <a:stretch>
            <a:fillRect/>
          </a:stretch>
        </p:blipFill>
        <p:spPr>
          <a:xfrm>
            <a:off x="7089642" y="2217622"/>
            <a:ext cx="4328184" cy="2048607"/>
          </a:xfrm>
          <a:prstGeom prst="rect">
            <a:avLst/>
          </a:prstGeom>
        </p:spPr>
      </p:pic>
    </p:spTree>
    <p:extLst>
      <p:ext uri="{BB962C8B-B14F-4D97-AF65-F5344CB8AC3E}">
        <p14:creationId xmlns:p14="http://schemas.microsoft.com/office/powerpoint/2010/main" val="1359155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Naslov 1">
            <a:extLst>
              <a:ext uri="{FF2B5EF4-FFF2-40B4-BE49-F238E27FC236}">
                <a16:creationId xmlns:a16="http://schemas.microsoft.com/office/drawing/2014/main" id="{992872A3-D74C-4909-8B47-E449F93A601C}"/>
              </a:ext>
            </a:extLst>
          </p:cNvPr>
          <p:cNvSpPr>
            <a:spLocks noGrp="1" noChangeArrowheads="1"/>
          </p:cNvSpPr>
          <p:nvPr>
            <p:ph type="title"/>
          </p:nvPr>
        </p:nvSpPr>
        <p:spPr/>
        <p:txBody>
          <a:bodyPr/>
          <a:lstStyle/>
          <a:p>
            <a:r>
              <a:rPr lang="sl-SI" altLang="sl-SI" sz="2400" dirty="0">
                <a:solidFill>
                  <a:srgbClr val="C00000"/>
                </a:solidFill>
              </a:rPr>
              <a:t>ZA POLNI DELOVNI ČAS OD – DO - </a:t>
            </a:r>
            <a:br>
              <a:rPr lang="sl-SI" altLang="sl-SI" sz="2400" dirty="0"/>
            </a:br>
            <a:endParaRPr lang="sl-SI" altLang="sl-SI" sz="2400" dirty="0"/>
          </a:p>
        </p:txBody>
      </p:sp>
      <p:sp>
        <p:nvSpPr>
          <p:cNvPr id="3" name="Označba mesta vsebine 2">
            <a:extLst>
              <a:ext uri="{FF2B5EF4-FFF2-40B4-BE49-F238E27FC236}">
                <a16:creationId xmlns:a16="http://schemas.microsoft.com/office/drawing/2014/main" id="{4AAA9102-8A4E-4E5F-B221-5A0F1F69C6D9}"/>
              </a:ext>
            </a:extLst>
          </p:cNvPr>
          <p:cNvSpPr>
            <a:spLocks noGrp="1"/>
          </p:cNvSpPr>
          <p:nvPr>
            <p:ph idx="1"/>
          </p:nvPr>
        </p:nvSpPr>
        <p:spPr/>
        <p:txBody>
          <a:bodyPr/>
          <a:lstStyle/>
          <a:p>
            <a:pPr marL="0" indent="0">
              <a:buNone/>
              <a:defRPr/>
            </a:pPr>
            <a:r>
              <a:rPr lang="sl-SI" sz="2400" dirty="0"/>
              <a:t>Vpiše se:</a:t>
            </a:r>
          </a:p>
          <a:p>
            <a:pPr>
              <a:defRPr/>
            </a:pPr>
            <a:r>
              <a:rPr lang="sl-SI" sz="2400" dirty="0"/>
              <a:t>obdobje (od – do -, datum), ko je zavarovanec po oceni IOZ, odločbe IZ ali ZK zadržan od dela za polni delovni čas. </a:t>
            </a:r>
          </a:p>
          <a:p>
            <a:pPr marL="0" indent="0">
              <a:buNone/>
              <a:defRPr/>
            </a:pPr>
            <a:endParaRPr lang="sl-SI" sz="2400" i="1" dirty="0"/>
          </a:p>
          <a:p>
            <a:pPr marL="0" indent="0">
              <a:buNone/>
              <a:defRPr/>
            </a:pPr>
            <a:r>
              <a:rPr lang="sl-SI" sz="2400" i="1" dirty="0"/>
              <a:t>Polni delovni čas je čas, za katerega je zavarovanec vključen v OZZ (npr. 40 ur na teden, 20 ur na teden,…). </a:t>
            </a:r>
            <a:endParaRPr lang="sl-SI"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Naslov 1">
            <a:extLst>
              <a:ext uri="{FF2B5EF4-FFF2-40B4-BE49-F238E27FC236}">
                <a16:creationId xmlns:a16="http://schemas.microsoft.com/office/drawing/2014/main" id="{98260877-A829-4718-B82D-B5EBF8EBA8A6}"/>
              </a:ext>
            </a:extLst>
          </p:cNvPr>
          <p:cNvSpPr>
            <a:spLocks noGrp="1" noChangeArrowheads="1"/>
          </p:cNvSpPr>
          <p:nvPr>
            <p:ph type="title"/>
          </p:nvPr>
        </p:nvSpPr>
        <p:spPr/>
        <p:txBody>
          <a:bodyPr/>
          <a:lstStyle/>
          <a:p>
            <a:r>
              <a:rPr lang="sl-SI" altLang="sl-SI" sz="2400" dirty="0">
                <a:solidFill>
                  <a:srgbClr val="C00000"/>
                </a:solidFill>
              </a:rPr>
              <a:t>POLNI DELOVNI ČAS  (primer 1)</a:t>
            </a:r>
          </a:p>
        </p:txBody>
      </p:sp>
      <p:sp>
        <p:nvSpPr>
          <p:cNvPr id="3" name="Označba mesta vsebine 2">
            <a:extLst>
              <a:ext uri="{FF2B5EF4-FFF2-40B4-BE49-F238E27FC236}">
                <a16:creationId xmlns:a16="http://schemas.microsoft.com/office/drawing/2014/main" id="{4AAA9102-8A4E-4E5F-B221-5A0F1F69C6D9}"/>
              </a:ext>
            </a:extLst>
          </p:cNvPr>
          <p:cNvSpPr>
            <a:spLocks noGrp="1"/>
          </p:cNvSpPr>
          <p:nvPr>
            <p:ph idx="1"/>
          </p:nvPr>
        </p:nvSpPr>
        <p:spPr/>
        <p:txBody>
          <a:bodyPr/>
          <a:lstStyle/>
          <a:p>
            <a:pPr>
              <a:defRPr/>
            </a:pPr>
            <a:r>
              <a:rPr lang="sl-SI" sz="2400" i="1" dirty="0"/>
              <a:t>Zavarovanec je zaposlen za 20 ur na teden oziroma 4 ure na dan, kar predstavlja njegov polni delovni čas. </a:t>
            </a:r>
          </a:p>
          <a:p>
            <a:pPr>
              <a:defRPr/>
            </a:pPr>
            <a:r>
              <a:rPr lang="sl-SI" sz="2400" i="1" dirty="0"/>
              <a:t>Na podlagi ocene IOZ ali odločbe IZ ali ZK - za svoje delo je nezmožen. </a:t>
            </a:r>
            <a:endParaRPr lang="sl-SI" sz="2400" dirty="0"/>
          </a:p>
          <a:p>
            <a:pPr marL="0" indent="0">
              <a:buNone/>
              <a:defRPr/>
            </a:pPr>
            <a:endParaRPr lang="sl-SI" sz="2400" i="1" dirty="0"/>
          </a:p>
          <a:p>
            <a:pPr marL="0" indent="0">
              <a:buNone/>
              <a:defRPr/>
            </a:pPr>
            <a:endParaRPr lang="sl-SI" sz="2400" i="1" dirty="0"/>
          </a:p>
          <a:p>
            <a:pPr marL="0" indent="0">
              <a:buNone/>
              <a:defRPr/>
            </a:pPr>
            <a:r>
              <a:rPr lang="sl-SI" sz="2400" b="1" i="1" dirty="0"/>
              <a:t>Izpolni se le: ''za polni delovni čas, od - do -“</a:t>
            </a:r>
          </a:p>
          <a:p>
            <a:pPr marL="0" indent="0">
              <a:buNone/>
              <a:defRPr/>
            </a:pPr>
            <a:endParaRPr lang="sl-SI" sz="2400" b="1" i="1" dirty="0"/>
          </a:p>
          <a:p>
            <a:pPr marL="0" indent="0">
              <a:buNone/>
              <a:defRPr/>
            </a:pPr>
            <a:r>
              <a:rPr lang="sl-SI" sz="2400" i="1" dirty="0">
                <a:solidFill>
                  <a:srgbClr val="00B050"/>
                </a:solidFill>
              </a:rPr>
              <a:t>(zadržanost od dela = 4 ure/dan)</a:t>
            </a:r>
            <a:endParaRPr lang="sl-SI" sz="2400" dirty="0">
              <a:solidFill>
                <a:srgbClr val="00B050"/>
              </a:solidFill>
            </a:endParaRPr>
          </a:p>
          <a:p>
            <a:pPr marL="0" indent="0">
              <a:buNone/>
              <a:defRPr/>
            </a:pPr>
            <a:endParaRPr lang="sl-SI" sz="2400" b="1" dirty="0"/>
          </a:p>
          <a:p>
            <a:pPr marL="0" indent="0">
              <a:buNone/>
              <a:defRPr/>
            </a:pPr>
            <a:endParaRPr lang="sl-SI"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Naslov 1">
            <a:extLst>
              <a:ext uri="{FF2B5EF4-FFF2-40B4-BE49-F238E27FC236}">
                <a16:creationId xmlns:a16="http://schemas.microsoft.com/office/drawing/2014/main" id="{0D08FFC9-D9A3-423D-9415-8A59CC45B415}"/>
              </a:ext>
            </a:extLst>
          </p:cNvPr>
          <p:cNvSpPr>
            <a:spLocks noGrp="1" noChangeArrowheads="1"/>
          </p:cNvSpPr>
          <p:nvPr>
            <p:ph type="title"/>
          </p:nvPr>
        </p:nvSpPr>
        <p:spPr>
          <a:xfrm>
            <a:off x="1384300" y="109120"/>
            <a:ext cx="9969500" cy="1325563"/>
          </a:xfrm>
        </p:spPr>
        <p:txBody>
          <a:bodyPr/>
          <a:lstStyle/>
          <a:p>
            <a:r>
              <a:rPr lang="sl-SI" altLang="sl-SI" sz="2400" dirty="0">
                <a:solidFill>
                  <a:srgbClr val="C00000"/>
                </a:solidFill>
              </a:rPr>
              <a:t>POLNI DELOVNI ČAS  (primer 2)</a:t>
            </a:r>
          </a:p>
        </p:txBody>
      </p:sp>
      <p:sp>
        <p:nvSpPr>
          <p:cNvPr id="3" name="Označba mesta vsebine 2">
            <a:extLst>
              <a:ext uri="{FF2B5EF4-FFF2-40B4-BE49-F238E27FC236}">
                <a16:creationId xmlns:a16="http://schemas.microsoft.com/office/drawing/2014/main" id="{4AAA9102-8A4E-4E5F-B221-5A0F1F69C6D9}"/>
              </a:ext>
            </a:extLst>
          </p:cNvPr>
          <p:cNvSpPr>
            <a:spLocks noGrp="1"/>
          </p:cNvSpPr>
          <p:nvPr>
            <p:ph idx="1"/>
          </p:nvPr>
        </p:nvSpPr>
        <p:spPr>
          <a:xfrm>
            <a:off x="1384300" y="1235242"/>
            <a:ext cx="9969500" cy="4941721"/>
          </a:xfrm>
        </p:spPr>
        <p:txBody>
          <a:bodyPr/>
          <a:lstStyle/>
          <a:p>
            <a:pPr>
              <a:defRPr/>
            </a:pPr>
            <a:r>
              <a:rPr lang="sl-SI" sz="2400" i="1" dirty="0"/>
              <a:t>Zavarovanec je:</a:t>
            </a:r>
          </a:p>
          <a:p>
            <a:pPr>
              <a:buFontTx/>
              <a:buChar char="-"/>
              <a:defRPr/>
            </a:pPr>
            <a:r>
              <a:rPr lang="sl-SI" sz="2400" i="1" dirty="0"/>
              <a:t>za 20 ur na teden oziroma 4 ure na dan zaposlen pri delodajalcu (</a:t>
            </a:r>
            <a:r>
              <a:rPr lang="sl-SI" sz="2400" i="1" dirty="0" err="1"/>
              <a:t>zav</a:t>
            </a:r>
            <a:r>
              <a:rPr lang="sl-SI" sz="2400" i="1" dirty="0"/>
              <a:t>. podlaga 001), </a:t>
            </a:r>
          </a:p>
          <a:p>
            <a:pPr>
              <a:buFontTx/>
              <a:buChar char="-"/>
              <a:defRPr/>
            </a:pPr>
            <a:r>
              <a:rPr lang="sl-SI" sz="2400" i="1" dirty="0"/>
              <a:t>za 20 ur na teden zavarovan iz naslova pravice do dela s SDČ zaradi starševstva (</a:t>
            </a:r>
            <a:r>
              <a:rPr lang="sl-SI" sz="2400" i="1" dirty="0" err="1"/>
              <a:t>zav</a:t>
            </a:r>
            <a:r>
              <a:rPr lang="sl-SI" sz="2400" i="1" dirty="0"/>
              <a:t>. podlaga 072). </a:t>
            </a:r>
          </a:p>
          <a:p>
            <a:pPr>
              <a:buFontTx/>
              <a:buChar char="-"/>
              <a:defRPr/>
            </a:pPr>
            <a:r>
              <a:rPr lang="sl-SI" sz="2400" i="1" dirty="0"/>
              <a:t>Na podlagi ocene IOZ ali odločbe IZ ali ZK - za svoje delo je nezmožen. </a:t>
            </a:r>
            <a:endParaRPr lang="sl-SI" sz="2400" dirty="0"/>
          </a:p>
          <a:p>
            <a:pPr marL="0" indent="0">
              <a:buNone/>
              <a:defRPr/>
            </a:pPr>
            <a:endParaRPr lang="sl-SI" sz="2400" b="1" i="1" dirty="0"/>
          </a:p>
          <a:p>
            <a:pPr marL="0" indent="0">
              <a:buNone/>
              <a:defRPr/>
            </a:pPr>
            <a:r>
              <a:rPr lang="sl-SI" sz="2400" b="1" i="1" dirty="0"/>
              <a:t>Izpolni se le: ''za polni delovni čas, od - do –'' </a:t>
            </a:r>
          </a:p>
          <a:p>
            <a:pPr marL="0" indent="0">
              <a:buNone/>
              <a:defRPr/>
            </a:pPr>
            <a:r>
              <a:rPr lang="sl-SI" sz="2400" i="1" dirty="0"/>
              <a:t>(</a:t>
            </a:r>
            <a:r>
              <a:rPr lang="sl-SI" sz="1800" i="1" dirty="0"/>
              <a:t>obseg ur iz naslova zaposlitve predstavlja njegov polni delovni čas</a:t>
            </a:r>
            <a:r>
              <a:rPr lang="sl-SI" sz="2400" i="1" dirty="0"/>
              <a:t>) </a:t>
            </a:r>
            <a:endParaRPr lang="sl-SI" sz="2400" dirty="0"/>
          </a:p>
          <a:p>
            <a:pPr marL="0" indent="0">
              <a:buNone/>
              <a:defRPr/>
            </a:pPr>
            <a:endParaRPr lang="sl-SI" sz="2000" dirty="0"/>
          </a:p>
          <a:p>
            <a:pPr marL="0" indent="0">
              <a:buNone/>
              <a:defRPr/>
            </a:pPr>
            <a:r>
              <a:rPr lang="sl-SI" sz="2000" i="1" dirty="0">
                <a:solidFill>
                  <a:srgbClr val="00B050"/>
                </a:solidFill>
              </a:rPr>
              <a:t>(zadržanost od dela = 4 ure/dan)</a:t>
            </a:r>
            <a:endParaRPr lang="sl-SI" sz="2000" dirty="0">
              <a:solidFill>
                <a:srgbClr val="00B050"/>
              </a:solidFill>
            </a:endParaRPr>
          </a:p>
          <a:p>
            <a:pPr marL="0" indent="0">
              <a:buNone/>
              <a:defRPr/>
            </a:pPr>
            <a:endParaRPr lang="sl-SI"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Naslov 1">
            <a:extLst>
              <a:ext uri="{FF2B5EF4-FFF2-40B4-BE49-F238E27FC236}">
                <a16:creationId xmlns:a16="http://schemas.microsoft.com/office/drawing/2014/main" id="{E82A3F37-70F5-406D-98B9-88A8B3626A2F}"/>
              </a:ext>
            </a:extLst>
          </p:cNvPr>
          <p:cNvSpPr>
            <a:spLocks noGrp="1" noChangeArrowheads="1"/>
          </p:cNvSpPr>
          <p:nvPr>
            <p:ph type="title"/>
          </p:nvPr>
        </p:nvSpPr>
        <p:spPr>
          <a:xfrm>
            <a:off x="1384300" y="365126"/>
            <a:ext cx="9969500" cy="950327"/>
          </a:xfrm>
        </p:spPr>
        <p:txBody>
          <a:bodyPr/>
          <a:lstStyle/>
          <a:p>
            <a:r>
              <a:rPr lang="sl-SI" altLang="sl-SI" sz="2400" dirty="0">
                <a:solidFill>
                  <a:srgbClr val="C00000"/>
                </a:solidFill>
              </a:rPr>
              <a:t>POLNI DELOVNI ČAS  (primer 3)</a:t>
            </a:r>
          </a:p>
        </p:txBody>
      </p:sp>
      <p:sp>
        <p:nvSpPr>
          <p:cNvPr id="3" name="Označba mesta vsebine 2">
            <a:extLst>
              <a:ext uri="{FF2B5EF4-FFF2-40B4-BE49-F238E27FC236}">
                <a16:creationId xmlns:a16="http://schemas.microsoft.com/office/drawing/2014/main" id="{3B644208-96E0-4424-8527-AFC90DCFF41E}"/>
              </a:ext>
            </a:extLst>
          </p:cNvPr>
          <p:cNvSpPr>
            <a:spLocks noGrp="1"/>
          </p:cNvSpPr>
          <p:nvPr>
            <p:ph idx="1"/>
          </p:nvPr>
        </p:nvSpPr>
        <p:spPr>
          <a:xfrm>
            <a:off x="1384300" y="1690688"/>
            <a:ext cx="9969500" cy="4486275"/>
          </a:xfrm>
        </p:spPr>
        <p:txBody>
          <a:bodyPr>
            <a:normAutofit lnSpcReduction="10000"/>
          </a:bodyPr>
          <a:lstStyle/>
          <a:p>
            <a:pPr marL="0" indent="0">
              <a:buNone/>
              <a:defRPr/>
            </a:pPr>
            <a:r>
              <a:rPr lang="sl-SI" sz="2400" i="1" dirty="0"/>
              <a:t>Zavarovanec je:</a:t>
            </a:r>
          </a:p>
          <a:p>
            <a:pPr>
              <a:defRPr/>
            </a:pPr>
            <a:r>
              <a:rPr lang="sl-SI" sz="2400" i="1" dirty="0"/>
              <a:t>za 20 ur na teden oziroma 4 ure na dan zaposlen pri delodajalcu X (podlaga 001), </a:t>
            </a:r>
          </a:p>
          <a:p>
            <a:pPr>
              <a:defRPr/>
            </a:pPr>
            <a:r>
              <a:rPr lang="sl-SI" sz="2400" i="1" dirty="0"/>
              <a:t>za 20 ur tedensko je zavarovan kot samostojni podjetnik (podlaga 005). </a:t>
            </a:r>
          </a:p>
          <a:p>
            <a:pPr>
              <a:defRPr/>
            </a:pPr>
            <a:r>
              <a:rPr lang="sl-SI" sz="2400" i="1" dirty="0"/>
              <a:t>Na podlagi ocene IOZ ali odločbe IZ ali ZK - nezmožen za delo.</a:t>
            </a:r>
          </a:p>
          <a:p>
            <a:pPr marL="0" indent="0">
              <a:buNone/>
              <a:defRPr/>
            </a:pPr>
            <a:endParaRPr lang="sl-SI" sz="2400" i="1" dirty="0"/>
          </a:p>
          <a:p>
            <a:pPr marL="0" indent="0">
              <a:buNone/>
              <a:defRPr/>
            </a:pPr>
            <a:r>
              <a:rPr lang="sl-SI" sz="2400" b="1" i="1" dirty="0"/>
              <a:t>Izdati dve POTRDILI, pri čemer se na vsakem izpolni le ''za polni delovni čas, od - do -‚‘. </a:t>
            </a:r>
          </a:p>
          <a:p>
            <a:pPr marL="0" indent="0">
              <a:buNone/>
              <a:defRPr/>
            </a:pPr>
            <a:endParaRPr lang="sl-SI" sz="2400" b="1" i="1" dirty="0"/>
          </a:p>
          <a:p>
            <a:pPr marL="0" indent="0">
              <a:buNone/>
              <a:defRPr/>
            </a:pPr>
            <a:r>
              <a:rPr lang="sl-SI" sz="2400" i="1" dirty="0">
                <a:solidFill>
                  <a:srgbClr val="00B050"/>
                </a:solidFill>
              </a:rPr>
              <a:t>(zadržanost od dela = 4 ure/dan pri delodajalcu)</a:t>
            </a:r>
          </a:p>
          <a:p>
            <a:pPr marL="0" indent="0">
              <a:buNone/>
              <a:defRPr/>
            </a:pPr>
            <a:r>
              <a:rPr lang="sl-SI" sz="2400" i="1" dirty="0">
                <a:solidFill>
                  <a:srgbClr val="00B050"/>
                </a:solidFill>
              </a:rPr>
              <a:t>(zadržanost od dela = 4 ure/dan kot </a:t>
            </a:r>
            <a:r>
              <a:rPr lang="sl-SI" sz="2400" i="1" dirty="0" err="1">
                <a:solidFill>
                  <a:srgbClr val="00B050"/>
                </a:solidFill>
              </a:rPr>
              <a:t>s.p</a:t>
            </a:r>
            <a:r>
              <a:rPr lang="sl-SI" sz="2400" i="1" dirty="0">
                <a:solidFill>
                  <a:srgbClr val="00B050"/>
                </a:solidFill>
              </a:rPr>
              <a:t>.)</a:t>
            </a:r>
            <a:endParaRPr lang="sl-SI" sz="2400" dirty="0">
              <a:solidFill>
                <a:srgbClr val="00B050"/>
              </a:solidFill>
            </a:endParaRPr>
          </a:p>
          <a:p>
            <a:pPr marL="0" indent="0">
              <a:buNone/>
              <a:defRPr/>
            </a:pPr>
            <a:endParaRPr lang="sl-SI" sz="2400" b="1" dirty="0"/>
          </a:p>
          <a:p>
            <a:pPr marL="0" indent="0">
              <a:buNone/>
              <a:defRPr/>
            </a:pPr>
            <a:endParaRPr lang="sl-SI"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Naslov 1">
            <a:extLst>
              <a:ext uri="{FF2B5EF4-FFF2-40B4-BE49-F238E27FC236}">
                <a16:creationId xmlns:a16="http://schemas.microsoft.com/office/drawing/2014/main" id="{18142AC2-6067-4E0B-B927-75BBBB8CF1F1}"/>
              </a:ext>
            </a:extLst>
          </p:cNvPr>
          <p:cNvSpPr>
            <a:spLocks noGrp="1" noChangeArrowheads="1"/>
          </p:cNvSpPr>
          <p:nvPr>
            <p:ph type="title"/>
          </p:nvPr>
        </p:nvSpPr>
        <p:spPr/>
        <p:txBody>
          <a:bodyPr/>
          <a:lstStyle/>
          <a:p>
            <a:r>
              <a:rPr lang="sl-SI" altLang="sl-SI" sz="2400" dirty="0">
                <a:solidFill>
                  <a:srgbClr val="C00000"/>
                </a:solidFill>
              </a:rPr>
              <a:t>ZA KRAJŠI DELOVNI ČAS OD – DO</a:t>
            </a:r>
            <a:br>
              <a:rPr lang="sl-SI" altLang="sl-SI" sz="2400" dirty="0"/>
            </a:br>
            <a:endParaRPr lang="sl-SI" altLang="sl-SI" sz="2400" dirty="0"/>
          </a:p>
        </p:txBody>
      </p:sp>
      <p:sp>
        <p:nvSpPr>
          <p:cNvPr id="3" name="Označba mesta vsebine 2">
            <a:extLst>
              <a:ext uri="{FF2B5EF4-FFF2-40B4-BE49-F238E27FC236}">
                <a16:creationId xmlns:a16="http://schemas.microsoft.com/office/drawing/2014/main" id="{4AAA9102-8A4E-4E5F-B221-5A0F1F69C6D9}"/>
              </a:ext>
            </a:extLst>
          </p:cNvPr>
          <p:cNvSpPr>
            <a:spLocks noGrp="1"/>
          </p:cNvSpPr>
          <p:nvPr>
            <p:ph idx="1"/>
          </p:nvPr>
        </p:nvSpPr>
        <p:spPr>
          <a:xfrm>
            <a:off x="838199" y="1479457"/>
            <a:ext cx="10861675" cy="5280055"/>
          </a:xfrm>
        </p:spPr>
        <p:txBody>
          <a:bodyPr>
            <a:noAutofit/>
          </a:bodyPr>
          <a:lstStyle/>
          <a:p>
            <a:pPr marL="0" indent="0">
              <a:buNone/>
              <a:defRPr/>
            </a:pPr>
            <a:r>
              <a:rPr lang="sl-SI" sz="2400" dirty="0"/>
              <a:t>Obdobje začasne zadržanosti od dela </a:t>
            </a:r>
            <a:r>
              <a:rPr lang="sl-SI" sz="2400" b="1" dirty="0"/>
              <a:t>za krajši delovni čas </a:t>
            </a:r>
            <a:r>
              <a:rPr lang="sl-SI" sz="2400" dirty="0"/>
              <a:t>se vpiše:</a:t>
            </a:r>
          </a:p>
          <a:p>
            <a:pPr>
              <a:defRPr/>
            </a:pPr>
            <a:r>
              <a:rPr lang="sl-SI" sz="2200" dirty="0"/>
              <a:t>pri zavarovancu s polnim delovnim časom, če je začasno zadržan od dela za krajši delovni čas od polnega;</a:t>
            </a:r>
          </a:p>
          <a:p>
            <a:pPr>
              <a:defRPr/>
            </a:pPr>
            <a:r>
              <a:rPr lang="sl-SI" sz="2000" dirty="0"/>
              <a:t>pri zavarovanki z zavarovalno podlago 085 (mati z otrokom, ki dela s krajšim delovnim časom po posebnih predpisih);</a:t>
            </a:r>
            <a:endParaRPr lang="sl-SI" sz="2200" dirty="0"/>
          </a:p>
          <a:p>
            <a:pPr>
              <a:defRPr/>
            </a:pPr>
            <a:r>
              <a:rPr lang="sl-SI" sz="2200" dirty="0"/>
              <a:t>pri invalidu II. ali III. kategorije invalidnosti, ki dela v SDČ (</a:t>
            </a:r>
            <a:r>
              <a:rPr lang="sl-SI" sz="2200" i="1" dirty="0"/>
              <a:t>invalidi II. ali III. kategorije so namreč vključeni v OZZ za 40 ur na teden, začasna zadržanost od dela se ugotavlja glede na preostalo delazmožnost po izvršljivi odločbi ZPIZ).</a:t>
            </a:r>
          </a:p>
          <a:p>
            <a:pPr>
              <a:defRPr/>
            </a:pPr>
            <a:endParaRPr lang="sl-SI" sz="2200" dirty="0"/>
          </a:p>
          <a:p>
            <a:pPr marL="0" indent="0">
              <a:buNone/>
              <a:defRPr/>
            </a:pPr>
            <a:r>
              <a:rPr lang="sl-SI" sz="2200" dirty="0"/>
              <a:t>Rubrika </a:t>
            </a:r>
            <a:r>
              <a:rPr lang="sl-SI" sz="2200" b="1" dirty="0"/>
              <a:t>12-invalidnost</a:t>
            </a:r>
            <a:r>
              <a:rPr lang="sl-SI" sz="2200" dirty="0"/>
              <a:t> se ne izpolnjuje pri invalidu III. kategorije, ki je zmožen za delo v polnem delovnem času z omejitvami (če se pri izdaji </a:t>
            </a:r>
            <a:r>
              <a:rPr lang="sl-SI" sz="2200" dirty="0" err="1"/>
              <a:t>eBOL</a:t>
            </a:r>
            <a:r>
              <a:rPr lang="sl-SI" sz="2200" dirty="0"/>
              <a:t> izpolni rubrika „II. kat.“ ali „III. kat.“ je obvezno, da se izpolni krajši delovni čas od-do in „dolžan delati“).</a:t>
            </a:r>
          </a:p>
          <a:p>
            <a:pPr>
              <a:buFontTx/>
              <a:buChar char="-"/>
              <a:defRPr/>
            </a:pPr>
            <a:endParaRPr lang="sl-SI" sz="2200" dirty="0"/>
          </a:p>
        </p:txBody>
      </p:sp>
      <p:pic>
        <p:nvPicPr>
          <p:cNvPr id="4" name="Slika 3">
            <a:extLst>
              <a:ext uri="{FF2B5EF4-FFF2-40B4-BE49-F238E27FC236}">
                <a16:creationId xmlns:a16="http://schemas.microsoft.com/office/drawing/2014/main" id="{B8B8A336-75ED-495B-8F95-126B7EBEA20A}"/>
              </a:ext>
            </a:extLst>
          </p:cNvPr>
          <p:cNvPicPr>
            <a:picLocks noChangeAspect="1"/>
          </p:cNvPicPr>
          <p:nvPr/>
        </p:nvPicPr>
        <p:blipFill>
          <a:blip r:embed="rId2"/>
          <a:stretch>
            <a:fillRect/>
          </a:stretch>
        </p:blipFill>
        <p:spPr>
          <a:xfrm>
            <a:off x="7696293" y="365125"/>
            <a:ext cx="3291106" cy="965868"/>
          </a:xfrm>
          <a:prstGeom prst="rect">
            <a:avLst/>
          </a:prstGeom>
        </p:spPr>
      </p:pic>
      <p:pic>
        <p:nvPicPr>
          <p:cNvPr id="2" name="Slika 1">
            <a:extLst>
              <a:ext uri="{FF2B5EF4-FFF2-40B4-BE49-F238E27FC236}">
                <a16:creationId xmlns:a16="http://schemas.microsoft.com/office/drawing/2014/main" id="{9C522EF5-309A-4CEC-80A1-315F8CD82F79}"/>
              </a:ext>
            </a:extLst>
          </p:cNvPr>
          <p:cNvPicPr>
            <a:picLocks noChangeAspect="1"/>
          </p:cNvPicPr>
          <p:nvPr/>
        </p:nvPicPr>
        <p:blipFill>
          <a:blip r:embed="rId3"/>
          <a:stretch>
            <a:fillRect/>
          </a:stretch>
        </p:blipFill>
        <p:spPr>
          <a:xfrm>
            <a:off x="8808720" y="5784684"/>
            <a:ext cx="2891155" cy="97482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4009</TotalTime>
  <Words>1758</Words>
  <Application>Microsoft Office PowerPoint</Application>
  <PresentationFormat>Širokozaslonsko</PresentationFormat>
  <Paragraphs>154</Paragraphs>
  <Slides>18</Slides>
  <Notes>0</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18</vt:i4>
      </vt:variant>
    </vt:vector>
  </HeadingPairs>
  <TitlesOfParts>
    <vt:vector size="24" baseType="lpstr">
      <vt:lpstr>Arial</vt:lpstr>
      <vt:lpstr>Calibri</vt:lpstr>
      <vt:lpstr>Calibri Light</vt:lpstr>
      <vt:lpstr>Open Sans</vt:lpstr>
      <vt:lpstr>Roboto Slab</vt:lpstr>
      <vt:lpstr>Office Theme</vt:lpstr>
      <vt:lpstr>  Pravila izdaje eBOL – rubrika 10-Zadržanost od dela  ZZZS, februar 2020 </vt:lpstr>
      <vt:lpstr>Potrdilo o upravičeni zadržanosti od dela (BOL)</vt:lpstr>
      <vt:lpstr>PowerPointova predstavitev</vt:lpstr>
      <vt:lpstr>Pravila izdaje eBOL –  obdobje zadržanosti</vt:lpstr>
      <vt:lpstr>ZA POLNI DELOVNI ČAS OD – DO -  </vt:lpstr>
      <vt:lpstr>POLNI DELOVNI ČAS  (primer 1)</vt:lpstr>
      <vt:lpstr>POLNI DELOVNI ČAS  (primer 2)</vt:lpstr>
      <vt:lpstr>POLNI DELOVNI ČAS  (primer 3)</vt:lpstr>
      <vt:lpstr>ZA KRAJŠI DELOVNI ČAS OD – DO </vt:lpstr>
      <vt:lpstr>Rubriki „Dolžan delati“ in „Od tega zadržan od dela“</vt:lpstr>
      <vt:lpstr>DOLŽAN DELATI_______UR NA DAN </vt:lpstr>
      <vt:lpstr> DOLŽAN DELATI ____ UR NA DAN  (primer 1)</vt:lpstr>
      <vt:lpstr> DOLŽAN DELATI ____ UR NA DAN  (primer 2)</vt:lpstr>
      <vt:lpstr>OD TEGA ZADRŽAN OD DELA ____ UR NA DAN </vt:lpstr>
      <vt:lpstr>OD TEGA ZADRŽAN OD DELA ___ UR NA DAN    (primer) </vt:lpstr>
      <vt:lpstr>DOLŽAN DELATI ____ UR NA DAN OD TEGA ZADRŽAN OD DELA ___ UR NA DAN             (primer 1) </vt:lpstr>
      <vt:lpstr>PowerPointova predstavitev</vt:lpstr>
      <vt:lpstr>Krajši delovni čas – več potrdil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Martina Copot</dc:creator>
  <cp:lastModifiedBy>Martina Copot</cp:lastModifiedBy>
  <cp:revision>182</cp:revision>
  <cp:lastPrinted>2019-12-11T20:31:47Z</cp:lastPrinted>
  <dcterms:created xsi:type="dcterms:W3CDTF">2018-11-06T11:36:27Z</dcterms:created>
  <dcterms:modified xsi:type="dcterms:W3CDTF">2020-02-27T11:55:20Z</dcterms:modified>
</cp:coreProperties>
</file>